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4" r:id="rId10"/>
    <p:sldId id="277" r:id="rId11"/>
    <p:sldId id="278" r:id="rId12"/>
    <p:sldId id="266" r:id="rId13"/>
    <p:sldId id="267" r:id="rId14"/>
    <p:sldId id="279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9144000" cy="5149850"/>
  <p:notesSz cx="10234613" cy="710406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1380" y="78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434999" cy="356956"/>
          </a:xfrm>
          <a:prstGeom prst="rect">
            <a:avLst/>
          </a:prstGeom>
        </p:spPr>
        <p:txBody>
          <a:bodyPr vert="horz" lIns="110917" tIns="55458" rIns="110917" bIns="55458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838" y="1"/>
            <a:ext cx="4434999" cy="356956"/>
          </a:xfrm>
          <a:prstGeom prst="rect">
            <a:avLst/>
          </a:prstGeom>
        </p:spPr>
        <p:txBody>
          <a:bodyPr vert="horz" lIns="110917" tIns="55458" rIns="110917" bIns="55458" rtlCol="0"/>
          <a:lstStyle>
            <a:lvl1pPr algn="r">
              <a:defRPr sz="1500"/>
            </a:lvl1pPr>
          </a:lstStyle>
          <a:p>
            <a:fld id="{1D0F1F8D-4885-4611-AB45-FECD766B3B37}" type="datetimeFigureOut">
              <a:rPr lang="ko-KR" altLang="en-US" smtClean="0"/>
              <a:t>2024-07-31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90850" y="889000"/>
            <a:ext cx="4252913" cy="23955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0917" tIns="55458" rIns="110917" bIns="5545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462" y="3418448"/>
            <a:ext cx="8187690" cy="2798703"/>
          </a:xfrm>
          <a:prstGeom prst="rect">
            <a:avLst/>
          </a:prstGeom>
        </p:spPr>
        <p:txBody>
          <a:bodyPr vert="horz" lIns="110917" tIns="55458" rIns="110917" bIns="55458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747109"/>
            <a:ext cx="4434999" cy="356954"/>
          </a:xfrm>
          <a:prstGeom prst="rect">
            <a:avLst/>
          </a:prstGeom>
        </p:spPr>
        <p:txBody>
          <a:bodyPr vert="horz" lIns="110917" tIns="55458" rIns="110917" bIns="55458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838" y="6747109"/>
            <a:ext cx="4434999" cy="356954"/>
          </a:xfrm>
          <a:prstGeom prst="rect">
            <a:avLst/>
          </a:prstGeom>
        </p:spPr>
        <p:txBody>
          <a:bodyPr vert="horz" lIns="110917" tIns="55458" rIns="110917" bIns="55458" rtlCol="0" anchor="b"/>
          <a:lstStyle>
            <a:lvl1pPr algn="r">
              <a:defRPr sz="1500"/>
            </a:lvl1pPr>
          </a:lstStyle>
          <a:p>
            <a:fld id="{D64DC4A3-6193-4ED8-B9D9-99831830A2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3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DC4A3-6193-4ED8-B9D9-99831830A21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258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6453"/>
            <a:ext cx="7772400" cy="10814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3916"/>
            <a:ext cx="6400800" cy="12874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5405"/>
          </a:xfrm>
          <a:custGeom>
            <a:avLst/>
            <a:gdLst/>
            <a:ahLst/>
            <a:cxnLst/>
            <a:rect l="l" t="t" r="r" b="b"/>
            <a:pathLst>
              <a:path w="9144000" h="5145405">
                <a:moveTo>
                  <a:pt x="9144000" y="0"/>
                </a:moveTo>
                <a:lnTo>
                  <a:pt x="0" y="0"/>
                </a:lnTo>
                <a:lnTo>
                  <a:pt x="0" y="5145024"/>
                </a:lnTo>
                <a:lnTo>
                  <a:pt x="9144000" y="5145024"/>
                </a:lnTo>
                <a:lnTo>
                  <a:pt x="914400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5"/>
            <a:ext cx="9144000" cy="554990"/>
          </a:xfrm>
          <a:custGeom>
            <a:avLst/>
            <a:gdLst/>
            <a:ahLst/>
            <a:cxnLst/>
            <a:rect l="l" t="t" r="r" b="b"/>
            <a:pathLst>
              <a:path w="9144000" h="554990">
                <a:moveTo>
                  <a:pt x="9144000" y="0"/>
                </a:moveTo>
                <a:lnTo>
                  <a:pt x="0" y="0"/>
                </a:lnTo>
                <a:lnTo>
                  <a:pt x="0" y="554710"/>
                </a:lnTo>
                <a:lnTo>
                  <a:pt x="9144000" y="554710"/>
                </a:lnTo>
                <a:lnTo>
                  <a:pt x="9144000" y="0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61715" y="2400045"/>
            <a:ext cx="2020569" cy="314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681" y="2486760"/>
            <a:ext cx="8152637" cy="1519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9360"/>
            <a:ext cx="292608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0119299@gmail.com" TargetMode="External"/><Relationship Id="rId2" Type="http://schemas.openxmlformats.org/officeDocument/2006/relationships/hyperlink" Target="https://github.com/June222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canva.com/design/DAFtvgqR1WU/MlijIKjzEDp914R6AgCiiQ/edit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google.com/document/d/1diTTW79o_wZT5trPB3eym0REY6TfK7wClsZOfB5oGHg/edit#heading%3Dh.z6ne0og04bp5" TargetMode="External"/><Relationship Id="rId5" Type="http://schemas.openxmlformats.org/officeDocument/2006/relationships/hyperlink" Target="https://github.com/June222/Avoiding_Obstacles_Robot" TargetMode="Externa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June222/capstone-2023-1-02?tab=readme-ov-fil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670"/>
            <a:ext cx="9144000" cy="5102860"/>
          </a:xfrm>
          <a:custGeom>
            <a:avLst/>
            <a:gdLst/>
            <a:ahLst/>
            <a:cxnLst/>
            <a:rect l="l" t="t" r="r" b="b"/>
            <a:pathLst>
              <a:path w="9144000" h="5102860">
                <a:moveTo>
                  <a:pt x="9144000" y="0"/>
                </a:moveTo>
                <a:lnTo>
                  <a:pt x="0" y="0"/>
                </a:lnTo>
                <a:lnTo>
                  <a:pt x="0" y="5102352"/>
                </a:lnTo>
                <a:lnTo>
                  <a:pt x="9144000" y="5102352"/>
                </a:lnTo>
                <a:lnTo>
                  <a:pt x="914400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3260" y="185445"/>
            <a:ext cx="556450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spc="-345" dirty="0"/>
              <a:t>PORTFOLIO</a:t>
            </a:r>
            <a:endParaRPr sz="8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192023" y="243839"/>
            <a:ext cx="8627110" cy="4249420"/>
            <a:chOff x="192023" y="243839"/>
            <a:chExt cx="8627110" cy="4249420"/>
          </a:xfrm>
        </p:grpSpPr>
        <p:sp>
          <p:nvSpPr>
            <p:cNvPr id="5" name="object 5"/>
            <p:cNvSpPr/>
            <p:nvPr/>
          </p:nvSpPr>
          <p:spPr>
            <a:xfrm>
              <a:off x="210311" y="262127"/>
              <a:ext cx="5833745" cy="3175"/>
            </a:xfrm>
            <a:custGeom>
              <a:avLst/>
              <a:gdLst/>
              <a:ahLst/>
              <a:cxnLst/>
              <a:rect l="l" t="t" r="r" b="b"/>
              <a:pathLst>
                <a:path w="5833745" h="3175">
                  <a:moveTo>
                    <a:pt x="0" y="2667"/>
                  </a:moveTo>
                  <a:lnTo>
                    <a:pt x="5833491" y="0"/>
                  </a:lnTo>
                </a:path>
              </a:pathLst>
            </a:custGeom>
            <a:ln w="36576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14900" y="3265932"/>
              <a:ext cx="3904615" cy="1222375"/>
            </a:xfrm>
            <a:custGeom>
              <a:avLst/>
              <a:gdLst/>
              <a:ahLst/>
              <a:cxnLst/>
              <a:rect l="l" t="t" r="r" b="b"/>
              <a:pathLst>
                <a:path w="3904615" h="1222375">
                  <a:moveTo>
                    <a:pt x="0" y="0"/>
                  </a:moveTo>
                  <a:lnTo>
                    <a:pt x="3904106" y="0"/>
                  </a:lnTo>
                </a:path>
                <a:path w="3904615" h="1222375">
                  <a:moveTo>
                    <a:pt x="0" y="408432"/>
                  </a:moveTo>
                  <a:lnTo>
                    <a:pt x="3904106" y="408432"/>
                  </a:lnTo>
                </a:path>
                <a:path w="3904615" h="1222375">
                  <a:moveTo>
                    <a:pt x="0" y="813816"/>
                  </a:moveTo>
                  <a:lnTo>
                    <a:pt x="3904106" y="813816"/>
                  </a:lnTo>
                </a:path>
                <a:path w="3904615" h="1222375">
                  <a:moveTo>
                    <a:pt x="0" y="1222248"/>
                  </a:moveTo>
                  <a:lnTo>
                    <a:pt x="3904106" y="12222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192014" y="2945968"/>
            <a:ext cx="39497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200" b="1" spc="-30" dirty="0" smtClean="0">
                <a:solidFill>
                  <a:srgbClr val="252525"/>
                </a:solidFill>
                <a:latin typeface="Times New Roman"/>
                <a:cs typeface="Times New Roman"/>
              </a:rPr>
              <a:t>Name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02451" y="2945968"/>
            <a:ext cx="85216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err="1" smtClean="0">
                <a:solidFill>
                  <a:srgbClr val="252525"/>
                </a:solidFill>
                <a:latin typeface="Times New Roman"/>
                <a:cs typeface="Times New Roman"/>
              </a:rPr>
              <a:t>강준우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49722" y="3354069"/>
            <a:ext cx="4940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Gi</a:t>
            </a:r>
            <a:r>
              <a:rPr sz="1200" b="1" spc="5" dirty="0">
                <a:solidFill>
                  <a:srgbClr val="252525"/>
                </a:solidFill>
                <a:latin typeface="Times New Roman"/>
                <a:cs typeface="Times New Roman"/>
              </a:rPr>
              <a:t>t</a:t>
            </a:r>
            <a:r>
              <a:rPr sz="1200" b="1" spc="-5" dirty="0">
                <a:solidFill>
                  <a:srgbClr val="252525"/>
                </a:solidFill>
                <a:latin typeface="Times New Roman"/>
                <a:cs typeface="Times New Roman"/>
              </a:rPr>
              <a:t>hub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02451" y="3354069"/>
            <a:ext cx="190334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96A7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https://github.com/June222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62550" y="3761638"/>
            <a:ext cx="4552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solidFill>
                  <a:srgbClr val="252525"/>
                </a:solidFill>
                <a:latin typeface="Times New Roman"/>
                <a:cs typeface="Times New Roman"/>
              </a:rPr>
              <a:t>E-mail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02450" y="3761638"/>
            <a:ext cx="152234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0119299</a:t>
            </a:r>
            <a:r>
              <a:rPr sz="1200" u="sng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@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g</a:t>
            </a: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m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a</a:t>
            </a: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il</a:t>
            </a:r>
            <a:r>
              <a:rPr sz="1200" u="sng" spc="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.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c</a:t>
            </a:r>
            <a:r>
              <a:rPr sz="1200" u="sng" spc="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o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m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79314" y="4168850"/>
            <a:ext cx="43180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252525"/>
                </a:solidFill>
                <a:latin typeface="Times New Roman"/>
                <a:cs typeface="Times New Roman"/>
              </a:rPr>
              <a:t>P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hone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02451" y="4168850"/>
            <a:ext cx="11569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52525"/>
                </a:solidFill>
                <a:latin typeface="Times New Roman"/>
                <a:cs typeface="Times New Roman"/>
              </a:rPr>
              <a:t>+82</a:t>
            </a:r>
            <a:r>
              <a:rPr sz="12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200" spc="-15" dirty="0">
                <a:solidFill>
                  <a:srgbClr val="252525"/>
                </a:solidFill>
                <a:latin typeface="Times New Roman"/>
                <a:cs typeface="Times New Roman"/>
              </a:rPr>
              <a:t>10-5495-4551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17084" y="4601362"/>
            <a:ext cx="5543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d</a:t>
            </a:r>
            <a:r>
              <a:rPr sz="1200" b="1" spc="5" dirty="0">
                <a:solidFill>
                  <a:srgbClr val="252525"/>
                </a:solidFill>
                <a:latin typeface="Times New Roman"/>
                <a:cs typeface="Times New Roman"/>
              </a:rPr>
              <a:t>d</a:t>
            </a:r>
            <a:r>
              <a:rPr sz="1200" b="1" spc="-30" dirty="0">
                <a:solidFill>
                  <a:srgbClr val="252525"/>
                </a:solidFill>
                <a:latin typeface="Times New Roman"/>
                <a:cs typeface="Times New Roman"/>
              </a:rPr>
              <a:t>r</a:t>
            </a:r>
            <a:r>
              <a:rPr sz="1200" b="1" spc="-10" dirty="0">
                <a:solidFill>
                  <a:srgbClr val="252525"/>
                </a:solidFill>
                <a:latin typeface="Times New Roman"/>
                <a:cs typeface="Times New Roman"/>
              </a:rPr>
              <a:t>e</a:t>
            </a:r>
            <a:r>
              <a:rPr sz="1200" b="1" spc="-15" dirty="0">
                <a:solidFill>
                  <a:srgbClr val="252525"/>
                </a:solidFill>
                <a:latin typeface="Times New Roman"/>
                <a:cs typeface="Times New Roman"/>
              </a:rPr>
              <a:t>s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02451" y="4610506"/>
            <a:ext cx="23304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20" dirty="0" smtClean="0">
                <a:solidFill>
                  <a:srgbClr val="252525"/>
                </a:solidFill>
                <a:latin typeface="Times New Roman"/>
                <a:cs typeface="Times New Roman"/>
              </a:rPr>
              <a:t>부산광역시 부산진구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3472" y="1458472"/>
            <a:ext cx="347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Junior SW Engineer Portfolio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939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7278" y="711834"/>
            <a:ext cx="2131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3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70" dirty="0" smtClean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Factory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manager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app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23" y="1279525"/>
            <a:ext cx="4726306" cy="27448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1" y="2031288"/>
            <a:ext cx="4929187" cy="2869355"/>
          </a:xfrm>
          <a:prstGeom prst="rect">
            <a:avLst/>
          </a:prstGeom>
        </p:spPr>
      </p:pic>
      <p:cxnSp>
        <p:nvCxnSpPr>
          <p:cNvPr id="14" name="꺾인 연결선 13"/>
          <p:cNvCxnSpPr/>
          <p:nvPr/>
        </p:nvCxnSpPr>
        <p:spPr>
          <a:xfrm>
            <a:off x="3048000" y="2955925"/>
            <a:ext cx="2133600" cy="990600"/>
          </a:xfrm>
          <a:prstGeom prst="bentConnector3">
            <a:avLst>
              <a:gd name="adj1" fmla="val -298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048000" y="40542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확대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99293" y="910193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조건 설정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cxnSp>
        <p:nvCxnSpPr>
          <p:cNvPr id="25" name="꺾인 연결선 24"/>
          <p:cNvCxnSpPr>
            <a:stCxn id="23" idx="1"/>
          </p:cNvCxnSpPr>
          <p:nvPr/>
        </p:nvCxnSpPr>
        <p:spPr>
          <a:xfrm rot="10800000" flipV="1">
            <a:off x="3429001" y="1094859"/>
            <a:ext cx="370293" cy="4132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469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939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7277" y="711834"/>
            <a:ext cx="449872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3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70" dirty="0" smtClean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Factory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manager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0" dirty="0" smtClean="0">
                <a:latin typeface="Times New Roman"/>
                <a:cs typeface="Times New Roman"/>
              </a:rPr>
              <a:t>app</a:t>
            </a:r>
            <a:r>
              <a:rPr lang="en-US" sz="1800" spc="-20" dirty="0" smtClean="0">
                <a:latin typeface="Times New Roman"/>
                <a:cs typeface="Times New Roman"/>
              </a:rPr>
              <a:t> – </a:t>
            </a:r>
            <a:r>
              <a:rPr lang="en-US" altLang="ko-KR" sz="1800" spc="-20" dirty="0" smtClean="0">
                <a:latin typeface="Times New Roman"/>
                <a:cs typeface="Times New Roman"/>
              </a:rPr>
              <a:t>DATA Visualization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55725"/>
            <a:ext cx="5137183" cy="3200400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 rot="10800000" flipV="1">
            <a:off x="4419600" y="1203325"/>
            <a:ext cx="533400" cy="457200"/>
          </a:xfrm>
          <a:prstGeom prst="bentConnector3">
            <a:avLst>
              <a:gd name="adj1" fmla="val 10047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53000" y="1060529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날짜 설정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447800" y="2193925"/>
            <a:ext cx="4724400" cy="2180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22417" y="3641725"/>
            <a:ext cx="3089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Class B</a:t>
            </a:r>
            <a:r>
              <a:rPr lang="ko-KR" altLang="en-US" sz="1000" dirty="0" smtClean="0"/>
              <a:t>를 클릭하면 </a:t>
            </a:r>
            <a:r>
              <a:rPr lang="en-US" altLang="ko-KR" sz="1000" dirty="0" smtClean="0"/>
              <a:t>Class B</a:t>
            </a:r>
            <a:r>
              <a:rPr lang="ko-KR" altLang="en-US" sz="1000" dirty="0" smtClean="0"/>
              <a:t>의 숫자를 부각시킴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ko-KR" altLang="en-US" sz="1000" dirty="0" smtClean="0"/>
              <a:t>해석</a:t>
            </a:r>
            <a:r>
              <a:rPr lang="en-US" altLang="ko-KR" sz="1000" dirty="0" smtClean="0"/>
              <a:t>: </a:t>
            </a:r>
            <a:r>
              <a:rPr lang="en-US" altLang="ko-KR" sz="1000" dirty="0" smtClean="0">
                <a:solidFill>
                  <a:srgbClr val="C00000"/>
                </a:solidFill>
              </a:rPr>
              <a:t>Class B</a:t>
            </a:r>
            <a:r>
              <a:rPr lang="ko-KR" altLang="en-US" sz="1000" dirty="0" smtClean="0"/>
              <a:t>의 결함 수는 지속적으로 감소하고 있음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ko-KR" altLang="en-US" sz="1000" dirty="0" smtClean="0"/>
              <a:t>문제의 원인이 파악되어 해결되고 있음</a:t>
            </a:r>
            <a:r>
              <a:rPr lang="en-US" altLang="ko-KR" sz="1000" dirty="0" smtClean="0"/>
              <a:t>.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038600" y="2270125"/>
            <a:ext cx="1277640" cy="176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86400" y="2001422"/>
            <a:ext cx="32175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0070C0"/>
                </a:solidFill>
              </a:rPr>
              <a:t>Class A</a:t>
            </a:r>
            <a:r>
              <a:rPr lang="ko-KR" altLang="en-US" sz="1000" dirty="0" smtClean="0"/>
              <a:t>의 </a:t>
            </a:r>
            <a:r>
              <a:rPr lang="ko-KR" altLang="en-US" sz="1000" dirty="0"/>
              <a:t>결함 수가 최근 급증함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 smtClean="0"/>
              <a:t>해석</a:t>
            </a:r>
            <a:r>
              <a:rPr lang="en-US" altLang="ko-KR" sz="1000" dirty="0" smtClean="0"/>
              <a:t>: </a:t>
            </a:r>
            <a:r>
              <a:rPr lang="en-US" altLang="ko-KR" sz="1000" dirty="0" smtClean="0">
                <a:solidFill>
                  <a:srgbClr val="0070C0"/>
                </a:solidFill>
              </a:rPr>
              <a:t>Class A</a:t>
            </a:r>
            <a:r>
              <a:rPr lang="ko-KR" altLang="en-US" sz="1000" dirty="0" smtClean="0"/>
              <a:t>의 결함을 일으키는 파악되지 않은 원인을 </a:t>
            </a:r>
            <a:endParaRPr lang="en-US" altLang="ko-KR" sz="1000" dirty="0" smtClean="0"/>
          </a:p>
          <a:p>
            <a:r>
              <a:rPr lang="ko-KR" altLang="en-US" sz="1000" dirty="0"/>
              <a:t>빨</a:t>
            </a:r>
            <a:r>
              <a:rPr lang="ko-KR" altLang="en-US" sz="1000" dirty="0" smtClean="0"/>
              <a:t>리 인지하여 대비할 수 있음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18741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63220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0311" y="960577"/>
            <a:ext cx="220662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00" dirty="0"/>
              <a:t>No</a:t>
            </a:r>
            <a:r>
              <a:rPr sz="4000" spc="5" dirty="0"/>
              <a:t> </a:t>
            </a:r>
            <a:r>
              <a:rPr sz="4000" spc="-105" dirty="0"/>
              <a:t>Crime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5833871" y="2773679"/>
            <a:ext cx="2870200" cy="39370"/>
            <a:chOff x="5833871" y="2773679"/>
            <a:chExt cx="2870200" cy="39370"/>
          </a:xfrm>
        </p:grpSpPr>
        <p:sp>
          <p:nvSpPr>
            <p:cNvPr id="5" name="object 5"/>
            <p:cNvSpPr/>
            <p:nvPr/>
          </p:nvSpPr>
          <p:spPr>
            <a:xfrm>
              <a:off x="5868923" y="2793491"/>
              <a:ext cx="2834640" cy="0"/>
            </a:xfrm>
            <a:custGeom>
              <a:avLst/>
              <a:gdLst/>
              <a:ahLst/>
              <a:cxnLst/>
              <a:rect l="l" t="t" r="r" b="b"/>
              <a:pathLst>
                <a:path w="2834640">
                  <a:moveTo>
                    <a:pt x="0" y="0"/>
                  </a:moveTo>
                  <a:lnTo>
                    <a:pt x="2834640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36919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8443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5" y="0"/>
                  </a:lnTo>
                  <a:lnTo>
                    <a:pt x="23367" y="0"/>
                  </a:lnTo>
                  <a:lnTo>
                    <a:pt x="30098" y="6731"/>
                  </a:lnTo>
                  <a:lnTo>
                    <a:pt x="30098" y="14986"/>
                  </a:lnTo>
                  <a:lnTo>
                    <a:pt x="30098" y="23368"/>
                  </a:lnTo>
                  <a:lnTo>
                    <a:pt x="23367" y="30099"/>
                  </a:lnTo>
                  <a:lnTo>
                    <a:pt x="14985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495681" y="2486760"/>
            <a:ext cx="8495919" cy="1666097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3847465">
              <a:lnSpc>
                <a:spcPct val="100000"/>
              </a:lnSpc>
              <a:spcBef>
                <a:spcPts val="1185"/>
              </a:spcBef>
            </a:pPr>
            <a:r>
              <a:rPr spc="-5" dirty="0"/>
              <a:t>About</a:t>
            </a:r>
            <a:r>
              <a:rPr spc="-70" dirty="0"/>
              <a:t> </a:t>
            </a:r>
            <a:r>
              <a:rPr dirty="0"/>
              <a:t>project</a:t>
            </a:r>
          </a:p>
          <a:p>
            <a:pPr marL="3847465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15" dirty="0" err="1" smtClean="0"/>
              <a:t>범죄율</a:t>
            </a:r>
            <a:r>
              <a:rPr lang="ko-KR" altLang="en-US" sz="1400" spc="-15" dirty="0" smtClean="0"/>
              <a:t> 예측을 도와주는 앱 서비스입니다</a:t>
            </a:r>
            <a:r>
              <a:rPr lang="en-US" altLang="ko-KR" sz="1400" spc="-15" dirty="0" smtClean="0"/>
              <a:t>.</a:t>
            </a:r>
            <a:br>
              <a:rPr lang="en-US" altLang="ko-KR" sz="1400" spc="-15" dirty="0" smtClean="0"/>
            </a:br>
            <a:r>
              <a:rPr lang="ko-KR" altLang="en-US" sz="1400" spc="-15" dirty="0" smtClean="0"/>
              <a:t>우수상 수상 </a:t>
            </a:r>
            <a:r>
              <a:rPr lang="en-US" altLang="ko-KR" sz="1400" spc="-15" dirty="0" smtClean="0"/>
              <a:t>(</a:t>
            </a:r>
            <a:r>
              <a:rPr lang="ko-KR" altLang="en-US" sz="1400" spc="-15" dirty="0" smtClean="0"/>
              <a:t>본선 </a:t>
            </a:r>
            <a:r>
              <a:rPr lang="en-US" altLang="ko-KR" sz="1400" spc="-15" dirty="0" smtClean="0"/>
              <a:t>8</a:t>
            </a:r>
            <a:r>
              <a:rPr lang="ko-KR" altLang="en-US" sz="1400" spc="-15" dirty="0" smtClean="0"/>
              <a:t>팀</a:t>
            </a:r>
            <a:r>
              <a:rPr lang="en-US" altLang="ko-KR" sz="1400" spc="-15" dirty="0" smtClean="0"/>
              <a:t>)</a:t>
            </a:r>
          </a:p>
          <a:p>
            <a:pPr marL="3847465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dirty="0" smtClean="0"/>
              <a:t>경찰청 범죄 데이터를 이용하였습니다</a:t>
            </a:r>
            <a:r>
              <a:rPr lang="en-US" altLang="ko-KR" sz="1400" dirty="0" smtClean="0"/>
              <a:t>.</a:t>
            </a:r>
            <a:endParaRPr sz="1400" dirty="0"/>
          </a:p>
          <a:p>
            <a:pPr marL="3847465" marR="5080">
              <a:lnSpc>
                <a:spcPct val="178700"/>
              </a:lnSpc>
              <a:spcBef>
                <a:spcPts val="5"/>
              </a:spcBef>
            </a:pPr>
            <a:r>
              <a:rPr lang="ko-KR" altLang="en-US" sz="1400" spc="-10" dirty="0" smtClean="0"/>
              <a:t>자체 개발한 </a:t>
            </a:r>
            <a:r>
              <a:rPr lang="en-US" altLang="ko-KR" sz="1400" spc="-10" dirty="0" smtClean="0"/>
              <a:t>AI, REST API, APP</a:t>
            </a:r>
            <a:r>
              <a:rPr lang="ko-KR" altLang="en-US" sz="1400" spc="-10" dirty="0" smtClean="0"/>
              <a:t>을 이용한 프로젝트 입니다</a:t>
            </a:r>
            <a:r>
              <a:rPr lang="en-US" altLang="ko-KR" sz="1400" spc="-10" dirty="0" smtClean="0"/>
              <a:t>.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55879"/>
            <a:ext cx="14531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511404"/>
              </p:ext>
            </p:extLst>
          </p:nvPr>
        </p:nvGraphicFramePr>
        <p:xfrm>
          <a:off x="4266501" y="975804"/>
          <a:ext cx="4507865" cy="38284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od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08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~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09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(2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개월</a:t>
                      </a: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Members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총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명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99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Objective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205740">
                        <a:lnSpc>
                          <a:spcPts val="1250"/>
                        </a:lnSpc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범죄 예방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빠른 대응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기관 활용을 목적으로 경찰청에서 제공하는 범죄 데이터로 앱을 개발</a:t>
                      </a:r>
                      <a:endParaRPr lang="en-US" sz="1050" spc="-15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4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Content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620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ko-KR" altLang="en-US" sz="1050" spc="-10" dirty="0" err="1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범죄율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예측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범죄 수 조회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근처의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CCTV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지도 제공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긴급 전화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et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7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User Interface</a:t>
                      </a:r>
                      <a:r>
                        <a:rPr 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marR="593090" indent="-289560">
                        <a:lnSpc>
                          <a:spcPts val="1270"/>
                        </a:lnSpc>
                        <a:spcBef>
                          <a:spcPts val="30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REST API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개발과 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Application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연동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903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2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  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050" spc="-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tt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</a:p>
                  </a:txBody>
                  <a:tcPr marL="0" marR="0" marT="63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lang="en-US" sz="1050" b="1" spc="-10" dirty="0" smtClean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spc="-10" dirty="0" smtClean="0">
                          <a:latin typeface="Times New Roman"/>
                          <a:cs typeface="Times New Roman"/>
                        </a:rPr>
                        <a:t>eference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70485" marB="0" anchor="ctr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5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u="none" spc="-30" dirty="0" smtClean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**** Presentation</a:t>
                      </a:r>
                      <a:r>
                        <a:rPr lang="en-US" altLang="ko-KR" sz="1050" u="none" spc="15" dirty="0" smtClean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 </a:t>
                      </a:r>
                      <a:r>
                        <a:rPr lang="en-US" altLang="ko-KR" sz="1050" u="none" spc="-40" dirty="0" smtClean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PPT ****</a:t>
                      </a:r>
                      <a:endParaRPr lang="en-US" altLang="ko-KR" sz="1050" u="none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7048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585858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669925"/>
            <a:ext cx="2133600" cy="4251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55879"/>
            <a:ext cx="14531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59037"/>
            <a:ext cx="8426972" cy="459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2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541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3341116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사용자의 위치 근처에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대 </a:t>
            </a:r>
            <a:r>
              <a:rPr lang="ko-KR" altLang="en-US" sz="1000" spc="-1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 예측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30" dirty="0" smtClean="0">
                <a:latin typeface="Times New Roman"/>
                <a:cs typeface="Times New Roman"/>
              </a:rPr>
              <a:t>범주</a:t>
            </a:r>
            <a:r>
              <a:rPr lang="en-US" altLang="ko-KR" sz="1000" spc="-3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요일</a:t>
            </a:r>
            <a:r>
              <a:rPr lang="en-US" altLang="ko-KR" sz="1000" spc="-3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시간대 설정</a:t>
            </a:r>
            <a:r>
              <a:rPr lang="en-US" altLang="ko-KR" sz="1000" spc="-30" dirty="0">
                <a:latin typeface="Times New Roman"/>
                <a:cs typeface="Times New Roman"/>
              </a:rPr>
              <a:t>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후 예측</a:t>
            </a:r>
            <a:endParaRPr lang="en-US" altLang="ko-KR" sz="1000" spc="-30" dirty="0" smtClean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en-US" sz="1000" spc="-3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대 주요 범죄 </a:t>
            </a:r>
            <a:r>
              <a:rPr lang="ko-KR" altLang="en-US" sz="1000" spc="-3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 예측</a:t>
            </a:r>
            <a:endParaRPr lang="en-US" altLang="ko-KR" sz="1000" spc="-30" dirty="0" smtClean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30" dirty="0" smtClean="0">
                <a:latin typeface="Times New Roman"/>
                <a:cs typeface="Times New Roman"/>
              </a:rPr>
              <a:t>예측 결과 시각화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67932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1</a:t>
            </a:r>
            <a:r>
              <a:rPr sz="1800">
                <a:latin typeface="Times New Roman"/>
                <a:cs typeface="Times New Roman"/>
              </a:rPr>
              <a:t>.</a:t>
            </a:r>
            <a:r>
              <a:rPr sz="1800" spc="-60">
                <a:latin typeface="Times New Roman"/>
                <a:cs typeface="Times New Roman"/>
              </a:rPr>
              <a:t> </a:t>
            </a:r>
            <a:r>
              <a:rPr lang="ko-KR" altLang="en-US" sz="180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800" dirty="0" smtClean="0">
                <a:latin typeface="Times New Roman"/>
                <a:cs typeface="Times New Roman"/>
              </a:rPr>
              <a:t> 예측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777239"/>
            <a:ext cx="2084735" cy="40721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029" y="777239"/>
            <a:ext cx="2030034" cy="4072128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 flipV="1">
            <a:off x="5791203" y="3260725"/>
            <a:ext cx="990597" cy="76200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633980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다른 지역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구체적 위치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연도에 따른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대 주요 범죄 건수 조회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Detail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20" dirty="0" smtClean="0">
                <a:latin typeface="Times New Roman"/>
                <a:cs typeface="Times New Roman"/>
              </a:rPr>
              <a:t>조건 설정 후 조회</a:t>
            </a:r>
            <a:endParaRPr sz="1000" dirty="0">
              <a:latin typeface="Times New Roman"/>
              <a:cs typeface="Times New Roman"/>
            </a:endParaRPr>
          </a:p>
          <a:p>
            <a:pPr marL="82550" indent="-70485">
              <a:lnSpc>
                <a:spcPct val="100000"/>
              </a:lnSpc>
              <a:buChar char="-"/>
              <a:tabLst>
                <a:tab pos="83185" algn="l"/>
              </a:tabLst>
            </a:pPr>
            <a:r>
              <a:rPr lang="en-US" sz="1000" spc="-3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대 범죄 건수 시각화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82895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2.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lang="ko-KR" altLang="en-US" sz="1800" spc="-25" dirty="0" smtClean="0">
                <a:latin typeface="Times New Roman"/>
                <a:cs typeface="Times New Roman"/>
              </a:rPr>
              <a:t>범죄 건수 조회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849864"/>
            <a:ext cx="2051740" cy="40788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626" y="849864"/>
            <a:ext cx="2059783" cy="4078859"/>
          </a:xfrm>
          <a:prstGeom prst="rect">
            <a:avLst/>
          </a:prstGeom>
        </p:spPr>
      </p:pic>
      <p:cxnSp>
        <p:nvCxnSpPr>
          <p:cNvPr id="12" name="꺾인 연결선 11"/>
          <p:cNvCxnSpPr/>
          <p:nvPr/>
        </p:nvCxnSpPr>
        <p:spPr>
          <a:xfrm flipV="1">
            <a:off x="5715000" y="2422525"/>
            <a:ext cx="1066800" cy="83820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808605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55" dirty="0">
                <a:latin typeface="Times New Roman"/>
                <a:cs typeface="Times New Roman"/>
              </a:rPr>
              <a:t> </a:t>
            </a:r>
            <a:r>
              <a:rPr lang="ko-KR" altLang="en-US" sz="1000" spc="-55" dirty="0" smtClean="0">
                <a:latin typeface="Times New Roman"/>
                <a:cs typeface="Times New Roman"/>
              </a:rPr>
              <a:t>범죄 예방을 위해 제공된 </a:t>
            </a:r>
            <a:r>
              <a:rPr lang="en-US" sz="1000" spc="-55" dirty="0" smtClean="0">
                <a:latin typeface="Times New Roman"/>
                <a:cs typeface="Times New Roman"/>
              </a:rPr>
              <a:t>CCTV </a:t>
            </a:r>
            <a:r>
              <a:rPr lang="ko-KR" altLang="en-US" sz="1000" spc="-55" dirty="0" smtClean="0">
                <a:latin typeface="Times New Roman"/>
                <a:cs typeface="Times New Roman"/>
              </a:rPr>
              <a:t>지도를 한눈에 볼 수 있게 제공</a:t>
            </a:r>
            <a:endParaRPr lang="en-US" altLang="ko-KR" sz="1000" spc="-5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lang="en-US" altLang="ko-KR" sz="1000" spc="-5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b="1" dirty="0" smtClean="0">
                <a:latin typeface="Times New Roman"/>
                <a:cs typeface="Times New Roman"/>
              </a:rPr>
              <a:t>*</a:t>
            </a:r>
            <a:r>
              <a:rPr sz="1200" b="1" spc="-50" dirty="0" smtClean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82550" indent="-70485">
              <a:lnSpc>
                <a:spcPct val="100000"/>
              </a:lnSpc>
              <a:spcBef>
                <a:spcPts val="10"/>
              </a:spcBef>
              <a:buChar char="-"/>
              <a:tabLst>
                <a:tab pos="83185" algn="l"/>
              </a:tabLst>
            </a:pPr>
            <a:r>
              <a:rPr lang="ko-KR" altLang="en-US" sz="1000" spc="-25" dirty="0" smtClean="0">
                <a:latin typeface="Times New Roman"/>
                <a:cs typeface="Times New Roman"/>
              </a:rPr>
              <a:t>자원의 효율성을 위해 확대 비율에 따라 일정 개수 이상의 </a:t>
            </a:r>
            <a:r>
              <a:rPr lang="en-US" altLang="ko-KR" sz="1000" spc="-25" dirty="0" smtClean="0">
                <a:latin typeface="Times New Roman"/>
                <a:cs typeface="Times New Roman"/>
              </a:rPr>
              <a:t>CCTV </a:t>
            </a:r>
            <a:r>
              <a:rPr lang="ko-KR" altLang="en-US" sz="1000" spc="-25" dirty="0" smtClean="0">
                <a:latin typeface="Times New Roman"/>
                <a:cs typeface="Times New Roman"/>
              </a:rPr>
              <a:t>위치를 그룹화 하여 제공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387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3.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CCTV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MAP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637" y="734060"/>
            <a:ext cx="2034291" cy="40604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798" y="711834"/>
            <a:ext cx="2030378" cy="407289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800600" y="3794125"/>
            <a:ext cx="3810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34200" y="2498725"/>
            <a:ext cx="1219200" cy="15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10" idx="3"/>
            <a:endCxn id="11" idx="1"/>
          </p:cNvCxnSpPr>
          <p:nvPr/>
        </p:nvCxnSpPr>
        <p:spPr>
          <a:xfrm flipV="1">
            <a:off x="5181600" y="3260725"/>
            <a:ext cx="1752600" cy="762000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250190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1939" y="992199"/>
            <a:ext cx="403479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25" dirty="0"/>
              <a:t>Navigation</a:t>
            </a:r>
            <a:r>
              <a:rPr sz="4000" spc="200" dirty="0"/>
              <a:t> </a:t>
            </a:r>
            <a:r>
              <a:rPr sz="4000" spc="-125" dirty="0"/>
              <a:t>Robot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5833871" y="2773679"/>
            <a:ext cx="2870200" cy="39370"/>
            <a:chOff x="5833871" y="2773679"/>
            <a:chExt cx="2870200" cy="39370"/>
          </a:xfrm>
        </p:grpSpPr>
        <p:sp>
          <p:nvSpPr>
            <p:cNvPr id="5" name="object 5"/>
            <p:cNvSpPr/>
            <p:nvPr/>
          </p:nvSpPr>
          <p:spPr>
            <a:xfrm>
              <a:off x="5868923" y="2793491"/>
              <a:ext cx="2834640" cy="0"/>
            </a:xfrm>
            <a:custGeom>
              <a:avLst/>
              <a:gdLst/>
              <a:ahLst/>
              <a:cxnLst/>
              <a:rect l="l" t="t" r="r" b="b"/>
              <a:pathLst>
                <a:path w="2834640">
                  <a:moveTo>
                    <a:pt x="0" y="0"/>
                  </a:moveTo>
                  <a:lnTo>
                    <a:pt x="2834640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36919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8443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5" y="0"/>
                  </a:lnTo>
                  <a:lnTo>
                    <a:pt x="23367" y="0"/>
                  </a:lnTo>
                  <a:lnTo>
                    <a:pt x="30098" y="6731"/>
                  </a:lnTo>
                  <a:lnTo>
                    <a:pt x="30098" y="14986"/>
                  </a:lnTo>
                  <a:lnTo>
                    <a:pt x="30098" y="23368"/>
                  </a:lnTo>
                  <a:lnTo>
                    <a:pt x="23367" y="30099"/>
                  </a:lnTo>
                  <a:lnTo>
                    <a:pt x="14985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330953" y="2486760"/>
            <a:ext cx="4077970" cy="1967846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spc="-5" dirty="0">
                <a:latin typeface="Times New Roman"/>
                <a:cs typeface="Times New Roman"/>
              </a:rPr>
              <a:t>About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project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장애물을 인식하고 피해서 정해진 목표 지점까지 도달하는 로봇입니다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로봇은 실시간으로 모바일 디바이스와 소통하여 작동할 수 있습니다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로봇의 움직임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400" spc="-10" dirty="0" smtClean="0">
                <a:latin typeface="Times New Roman"/>
                <a:cs typeface="Times New Roman"/>
              </a:rPr>
              <a:t>경로와 인식한 장애물을 실시간으로 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LCD </a:t>
            </a:r>
            <a:r>
              <a:rPr lang="ko-KR" altLang="en-US" sz="1400" spc="-10" dirty="0" smtClean="0">
                <a:latin typeface="Times New Roman"/>
                <a:cs typeface="Times New Roman"/>
              </a:rPr>
              <a:t>모니터에 출력합니다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184525"/>
            <a:ext cx="3071626" cy="1919766"/>
          </a:xfrm>
          <a:prstGeom prst="rect">
            <a:avLst/>
          </a:prstGeom>
        </p:spPr>
      </p:pic>
      <p:pic>
        <p:nvPicPr>
          <p:cNvPr id="3074" name="Picture 2" descr="210163085-9f384b2c-8c74-4bb5-b0f0-7e05e3f854dc.jpg (2386×1491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3993"/>
            <a:ext cx="4448548" cy="277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052705"/>
              </p:ext>
            </p:extLst>
          </p:nvPr>
        </p:nvGraphicFramePr>
        <p:xfrm>
          <a:off x="4266501" y="975804"/>
          <a:ext cx="4507865" cy="4024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od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~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12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(3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개월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Members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총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명</a:t>
                      </a:r>
                      <a:r>
                        <a:rPr sz="1050" spc="4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(100%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기여 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1050" spc="4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SW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1050" spc="-7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Algorithm)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2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Objective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장애물을 인식하고 피해서 정해진 도착</a:t>
                      </a:r>
                      <a:r>
                        <a:rPr lang="ko-KR" altLang="en-US" sz="1050" spc="-10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지점까지 도달하는 로봇 개발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0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Content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marR="121285" lvl="0">
                        <a:lnSpc>
                          <a:spcPts val="1510"/>
                        </a:lnSpc>
                        <a:spcBef>
                          <a:spcPts val="102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장애물을 인식하고 피해서 정해진 목표 지점까지 도달하는 로봇입니다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 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로봇은 실시간으로 모바일 디바이스와 소통하여 작동할 수 있습니다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로봇의 움직임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경로와 인식한 장애물을 실시간으로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LCD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모니터에 출력합니다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9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indent="-290195">
                        <a:lnSpc>
                          <a:spcPct val="100000"/>
                        </a:lnSpc>
                        <a:spcBef>
                          <a:spcPts val="65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알고리즘 구축 </a:t>
                      </a:r>
                      <a:r>
                        <a:rPr sz="1050" spc="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SW</a:t>
                      </a:r>
                      <a:r>
                        <a:rPr lang="en-US"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코드 구현</a:t>
                      </a:r>
                      <a:endParaRPr lang="en-US" altLang="ko-KR" sz="1050" spc="-15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블루투스 통신</a:t>
                      </a:r>
                      <a:endParaRPr lang="en-US" altLang="ko-KR" sz="1050" spc="-15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LCD</a:t>
                      </a:r>
                      <a:r>
                        <a:rPr lang="ko-KR" altLang="en-US" sz="1050" spc="-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에 장애물과 경로 실시간 표시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8318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99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3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  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C,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STM32,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IAR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Embedded</a:t>
                      </a:r>
                      <a:r>
                        <a:rPr sz="1050" spc="4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Workbench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34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reference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7112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5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Github</a:t>
                      </a:r>
                      <a:r>
                        <a:rPr sz="1050" u="sng" spc="1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 </a:t>
                      </a:r>
                      <a:r>
                        <a:rPr sz="1050" u="sng" spc="-2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Link</a:t>
                      </a:r>
                      <a:r>
                        <a:rPr sz="140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400" spc="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u="sng" spc="-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Report</a:t>
                      </a:r>
                      <a:r>
                        <a:rPr sz="110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 </a:t>
                      </a:r>
                      <a:r>
                        <a:rPr sz="1100" u="sng" spc="-1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Link(kor)</a:t>
                      </a:r>
                      <a:endParaRPr sz="11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585858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4822" y="40640"/>
            <a:ext cx="1922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03.</a:t>
            </a:r>
            <a:endParaRPr sz="21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667000" y="517525"/>
            <a:ext cx="6172200" cy="81403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0">
            <a:solidFill>
              <a:schemeClr val="bg1"/>
            </a:solidFill>
          </a:ln>
          <a:effectLst>
            <a:softEdge rad="31750"/>
          </a:effectLst>
        </p:spPr>
        <p:txBody>
          <a:bodyPr vert="horz" wrap="square" lIns="144000" tIns="144000" rIns="144000" bIns="14400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lang="ko-KR" altLang="en-US" sz="1200" b="1" dirty="0" smtClean="0"/>
              <a:t>요구사항을 빠르게 파악하고 실현하는 </a:t>
            </a:r>
            <a:r>
              <a:rPr lang="en-US" altLang="ko-KR" sz="1200" b="1" dirty="0" smtClean="0"/>
              <a:t>SW</a:t>
            </a:r>
            <a:r>
              <a:rPr lang="ko-KR" altLang="en-US" sz="1200" b="1" dirty="0" smtClean="0"/>
              <a:t> </a:t>
            </a:r>
            <a:r>
              <a:rPr lang="ko-KR" altLang="en-US" sz="1200" b="1" dirty="0"/>
              <a:t>개발자</a:t>
            </a:r>
            <a:r>
              <a:rPr lang="en-US" altLang="ko-KR" sz="1200" b="1" dirty="0"/>
              <a:t>, </a:t>
            </a:r>
            <a:r>
              <a:rPr lang="ko-KR" altLang="en-US" sz="1200" b="1" dirty="0" err="1" smtClean="0"/>
              <a:t>강준우</a:t>
            </a:r>
            <a:r>
              <a:rPr lang="ko-KR" altLang="en-US" sz="1200" b="1" dirty="0" smtClean="0"/>
              <a:t> 입니다</a:t>
            </a:r>
            <a:r>
              <a:rPr lang="en-US" altLang="ko-KR" sz="1200" b="1" dirty="0" smtClean="0"/>
              <a:t>.</a:t>
            </a:r>
            <a:endParaRPr sz="1200" b="1" dirty="0" smtClean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r>
              <a:rPr lang="ko-KR" altLang="en-US" sz="1100" dirty="0" smtClean="0">
                <a:latin typeface="Times New Roman"/>
                <a:cs typeface="Times New Roman"/>
              </a:rPr>
              <a:t>다양한 시각에서 문제 해결을 위한 효과적인 해결책 제시를 목표로 지속적인 학습과 소통 역량 기르기를 이어나가고 있습니다</a:t>
            </a:r>
            <a:r>
              <a:rPr lang="en-US" altLang="ko-KR" sz="1100" dirty="0" smtClean="0">
                <a:latin typeface="Times New Roman"/>
                <a:cs typeface="Times New Roman"/>
              </a:rPr>
              <a:t>.</a:t>
            </a:r>
            <a:endParaRPr lang="en-US" altLang="ko-KR" sz="1200" dirty="0" smtClean="0">
              <a:latin typeface="Times New Roman"/>
              <a:cs typeface="Times New Roman"/>
            </a:endParaRPr>
          </a:p>
        </p:txBody>
      </p:sp>
      <p:sp>
        <p:nvSpPr>
          <p:cNvPr id="18" name="object 2"/>
          <p:cNvSpPr/>
          <p:nvPr/>
        </p:nvSpPr>
        <p:spPr>
          <a:xfrm>
            <a:off x="26760" y="136525"/>
            <a:ext cx="9067800" cy="76200"/>
          </a:xfrm>
          <a:custGeom>
            <a:avLst/>
            <a:gdLst/>
            <a:ahLst/>
            <a:cxnLst/>
            <a:rect l="l" t="t" r="r" b="b"/>
            <a:pathLst>
              <a:path w="2855595">
                <a:moveTo>
                  <a:pt x="0" y="0"/>
                </a:moveTo>
                <a:lnTo>
                  <a:pt x="2855341" y="0"/>
                </a:lnTo>
              </a:path>
            </a:pathLst>
          </a:custGeom>
          <a:ln w="36576">
            <a:solidFill>
              <a:srgbClr val="67F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20" name="직선 연결선 19"/>
          <p:cNvCxnSpPr/>
          <p:nvPr/>
        </p:nvCxnSpPr>
        <p:spPr>
          <a:xfrm>
            <a:off x="2438400" y="505380"/>
            <a:ext cx="0" cy="42793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667000" y="1449308"/>
            <a:ext cx="6172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00B050"/>
                </a:solidFill>
              </a:rPr>
              <a:t>Language</a:t>
            </a:r>
            <a:r>
              <a:rPr lang="en-US" altLang="ko-KR" sz="1400" dirty="0" smtClean="0"/>
              <a:t>		C, C++, Python, Java</a:t>
            </a:r>
            <a:br>
              <a:rPr lang="en-US" altLang="ko-KR" sz="1400" dirty="0" smtClean="0"/>
            </a:br>
            <a:r>
              <a:rPr lang="en-US" altLang="ko-KR" sz="1400" b="1" dirty="0" smtClean="0">
                <a:solidFill>
                  <a:srgbClr val="00B050"/>
                </a:solidFill>
              </a:rPr>
              <a:t>Framework</a:t>
            </a:r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Pytorch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Keras</a:t>
            </a:r>
            <a:r>
              <a:rPr lang="en-US" altLang="ko-KR" sz="1400" dirty="0" smtClean="0"/>
              <a:t>, IAR, </a:t>
            </a:r>
            <a:r>
              <a:rPr lang="en-US" altLang="ko-KR" sz="1400" dirty="0" err="1"/>
              <a:t>SpringBoot</a:t>
            </a:r>
            <a:r>
              <a:rPr lang="en-US" altLang="ko-KR" sz="1400" dirty="0" smtClean="0"/>
              <a:t>, Flutter</a:t>
            </a:r>
            <a:br>
              <a:rPr lang="en-US" altLang="ko-KR" sz="1400" dirty="0" smtClean="0"/>
            </a:br>
            <a:r>
              <a:rPr lang="en-US" altLang="ko-KR" sz="1400" b="1" dirty="0" smtClean="0">
                <a:solidFill>
                  <a:srgbClr val="00B050"/>
                </a:solidFill>
              </a:rPr>
              <a:t>Deployment</a:t>
            </a:r>
            <a:r>
              <a:rPr lang="en-US" altLang="ko-KR" sz="1400" b="1" dirty="0" smtClean="0"/>
              <a:t>	</a:t>
            </a:r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Git</a:t>
            </a:r>
            <a:r>
              <a:rPr lang="en-US" altLang="ko-KR" sz="1400" dirty="0" smtClean="0"/>
              <a:t>, Docker, Docker-Compose, Apache</a:t>
            </a:r>
            <a:br>
              <a:rPr lang="en-US" altLang="ko-KR" sz="1400" dirty="0" smtClean="0"/>
            </a:br>
            <a:r>
              <a:rPr lang="en-US" altLang="ko-KR" sz="1400" b="1" dirty="0" smtClean="0">
                <a:solidFill>
                  <a:srgbClr val="00B050"/>
                </a:solidFill>
              </a:rPr>
              <a:t>OS</a:t>
            </a:r>
            <a:r>
              <a:rPr lang="en-US" altLang="ko-KR" sz="1400" dirty="0" smtClean="0"/>
              <a:t>		Windows, Linux</a:t>
            </a:r>
          </a:p>
          <a:p>
            <a:r>
              <a:rPr lang="en-US" altLang="ko-KR" sz="1400" b="1" dirty="0" smtClean="0">
                <a:solidFill>
                  <a:srgbClr val="00B050"/>
                </a:solidFill>
              </a:rPr>
              <a:t>Others</a:t>
            </a:r>
            <a:r>
              <a:rPr lang="en-US" altLang="ko-KR" sz="1400" dirty="0" smtClean="0">
                <a:solidFill>
                  <a:srgbClr val="00B050"/>
                </a:solidFill>
              </a:rPr>
              <a:t>	</a:t>
            </a:r>
            <a:r>
              <a:rPr lang="en-US" altLang="ko-KR" sz="1400" dirty="0" smtClean="0"/>
              <a:t>	AWS, Latex, </a:t>
            </a:r>
            <a:r>
              <a:rPr lang="en-US" altLang="ko-KR" sz="1400" dirty="0" err="1" smtClean="0"/>
              <a:t>Mysql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Firestore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Figma</a:t>
            </a:r>
            <a:endParaRPr lang="ko-KR" altLang="en-US" sz="14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74675"/>
            <a:ext cx="1799984" cy="2699977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5" name="TextBox 24"/>
          <p:cNvSpPr txBox="1"/>
          <p:nvPr/>
        </p:nvSpPr>
        <p:spPr>
          <a:xfrm>
            <a:off x="2667000" y="2856151"/>
            <a:ext cx="567886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00B050"/>
                </a:solidFill>
              </a:rPr>
              <a:t>Backend Engineering</a:t>
            </a:r>
            <a:endParaRPr lang="en-US" altLang="ko-KR" sz="1200" b="1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Spring </a:t>
            </a:r>
            <a:r>
              <a:rPr lang="en-US" altLang="ko-KR" sz="1200" dirty="0" smtClean="0"/>
              <a:t>framework</a:t>
            </a:r>
            <a:r>
              <a:rPr lang="en-US" altLang="ko-KR" sz="1200" dirty="0"/>
              <a:t>, JPA, Query </a:t>
            </a:r>
            <a:r>
              <a:rPr lang="ko-KR" altLang="en-US" sz="1200" dirty="0" smtClean="0"/>
              <a:t>기반으로 </a:t>
            </a:r>
            <a:r>
              <a:rPr lang="en-US" altLang="ko-KR" sz="1200" dirty="0" smtClean="0"/>
              <a:t>Backend </a:t>
            </a:r>
            <a:r>
              <a:rPr lang="en-US" altLang="ko-KR" sz="1200" dirty="0"/>
              <a:t>API </a:t>
            </a:r>
            <a:r>
              <a:rPr lang="ko-KR" altLang="en-US" sz="1200" dirty="0"/>
              <a:t>서버 </a:t>
            </a:r>
            <a:r>
              <a:rPr lang="ko-KR" altLang="en-US" sz="1200" dirty="0" smtClean="0"/>
              <a:t>개발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AWS </a:t>
            </a:r>
            <a:r>
              <a:rPr lang="en-US" altLang="ko-KR" sz="1200" dirty="0" err="1" smtClean="0"/>
              <a:t>Elasticbeanstalk</a:t>
            </a:r>
            <a:r>
              <a:rPr lang="ko-KR" altLang="en-US" sz="1200" dirty="0"/>
              <a:t>을 </a:t>
            </a:r>
            <a:r>
              <a:rPr lang="ko-KR" altLang="en-US" sz="1200" dirty="0" smtClean="0"/>
              <a:t>이용한 블루</a:t>
            </a:r>
            <a:r>
              <a:rPr lang="en-US" altLang="ko-KR" sz="1200" dirty="0"/>
              <a:t>/</a:t>
            </a:r>
            <a:r>
              <a:rPr lang="ko-KR" altLang="en-US" sz="1200" dirty="0"/>
              <a:t>그린 배포를 </a:t>
            </a:r>
            <a:r>
              <a:rPr lang="ko-KR" altLang="en-US" sz="1200" dirty="0" smtClean="0"/>
              <a:t>개인 </a:t>
            </a:r>
            <a:r>
              <a:rPr lang="ko-KR" altLang="en-US" sz="1200" dirty="0"/>
              <a:t>블로그에 </a:t>
            </a:r>
            <a:r>
              <a:rPr lang="ko-KR" altLang="en-US" sz="1200" dirty="0" smtClean="0"/>
              <a:t>적용</a:t>
            </a:r>
            <a:r>
              <a:rPr lang="en-US" altLang="ko-KR" sz="12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Docker Registry</a:t>
            </a:r>
            <a:r>
              <a:rPr lang="ko-KR" altLang="en-US" sz="1200" dirty="0"/>
              <a:t>를 통한 </a:t>
            </a:r>
            <a:r>
              <a:rPr lang="en-US" altLang="ko-KR" sz="1200" dirty="0"/>
              <a:t>Image </a:t>
            </a:r>
            <a:r>
              <a:rPr lang="ko-KR" altLang="en-US" sz="1200" dirty="0"/>
              <a:t>관리 및 </a:t>
            </a:r>
            <a:r>
              <a:rPr lang="en-US" altLang="ko-KR" sz="1200" dirty="0" smtClean="0"/>
              <a:t>Docker</a:t>
            </a:r>
            <a:r>
              <a:rPr lang="en-US" altLang="ko-KR" sz="1200" dirty="0"/>
              <a:t>, Docker-Compose</a:t>
            </a:r>
            <a:r>
              <a:rPr lang="ko-KR" altLang="en-US" sz="1200" dirty="0"/>
              <a:t>를 통한 서버 </a:t>
            </a:r>
            <a:r>
              <a:rPr lang="ko-KR" altLang="en-US" sz="1200" dirty="0" smtClean="0"/>
              <a:t>배포</a:t>
            </a:r>
            <a:endParaRPr lang="ko-KR" alt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2667000" y="3870325"/>
            <a:ext cx="567886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00B050"/>
                </a:solidFill>
              </a:rPr>
              <a:t>Backend Engineering</a:t>
            </a:r>
            <a:endParaRPr lang="en-US" altLang="ko-KR" sz="1200" b="1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Spring </a:t>
            </a:r>
            <a:r>
              <a:rPr lang="en-US" altLang="ko-KR" sz="1200" dirty="0" smtClean="0"/>
              <a:t>framework</a:t>
            </a:r>
            <a:r>
              <a:rPr lang="en-US" altLang="ko-KR" sz="1200" dirty="0"/>
              <a:t>, JPA, Query </a:t>
            </a:r>
            <a:r>
              <a:rPr lang="ko-KR" altLang="en-US" sz="1200" dirty="0" smtClean="0"/>
              <a:t>기반으로 </a:t>
            </a:r>
            <a:r>
              <a:rPr lang="en-US" altLang="ko-KR" sz="1200" dirty="0" smtClean="0"/>
              <a:t>Backend </a:t>
            </a:r>
            <a:r>
              <a:rPr lang="en-US" altLang="ko-KR" sz="1200" dirty="0"/>
              <a:t>API </a:t>
            </a:r>
            <a:r>
              <a:rPr lang="ko-KR" altLang="en-US" sz="1200" dirty="0"/>
              <a:t>서버 </a:t>
            </a:r>
            <a:r>
              <a:rPr lang="ko-KR" altLang="en-US" sz="1200" dirty="0" smtClean="0"/>
              <a:t>개발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AWS </a:t>
            </a:r>
            <a:r>
              <a:rPr lang="en-US" altLang="ko-KR" sz="1200" dirty="0" err="1" smtClean="0"/>
              <a:t>Elasticbeanstalk</a:t>
            </a:r>
            <a:r>
              <a:rPr lang="ko-KR" altLang="en-US" sz="1200" dirty="0"/>
              <a:t>을 </a:t>
            </a:r>
            <a:r>
              <a:rPr lang="ko-KR" altLang="en-US" sz="1200" dirty="0" smtClean="0"/>
              <a:t>이용한 블루</a:t>
            </a:r>
            <a:r>
              <a:rPr lang="en-US" altLang="ko-KR" sz="1200" dirty="0"/>
              <a:t>/</a:t>
            </a:r>
            <a:r>
              <a:rPr lang="ko-KR" altLang="en-US" sz="1200" dirty="0"/>
              <a:t>그린 배포를 </a:t>
            </a:r>
            <a:r>
              <a:rPr lang="ko-KR" altLang="en-US" sz="1200" dirty="0" smtClean="0"/>
              <a:t>개인 </a:t>
            </a:r>
            <a:r>
              <a:rPr lang="ko-KR" altLang="en-US" sz="1200" dirty="0"/>
              <a:t>블로그에 </a:t>
            </a:r>
            <a:r>
              <a:rPr lang="ko-KR" altLang="en-US" sz="1200" dirty="0" smtClean="0"/>
              <a:t>적용</a:t>
            </a:r>
            <a:r>
              <a:rPr lang="en-US" altLang="ko-KR" sz="12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Docker Registry</a:t>
            </a:r>
            <a:r>
              <a:rPr lang="ko-KR" altLang="en-US" sz="1200" dirty="0"/>
              <a:t>를 통한 </a:t>
            </a:r>
            <a:r>
              <a:rPr lang="en-US" altLang="ko-KR" sz="1200" dirty="0"/>
              <a:t>Image </a:t>
            </a:r>
            <a:r>
              <a:rPr lang="ko-KR" altLang="en-US" sz="1200" dirty="0"/>
              <a:t>관리 및 </a:t>
            </a:r>
            <a:r>
              <a:rPr lang="en-US" altLang="ko-KR" sz="1200" dirty="0" smtClean="0"/>
              <a:t>Docker</a:t>
            </a:r>
            <a:r>
              <a:rPr lang="en-US" altLang="ko-KR" sz="1200" dirty="0"/>
              <a:t>, Docker-Compose</a:t>
            </a:r>
            <a:r>
              <a:rPr lang="ko-KR" altLang="en-US" sz="1200" dirty="0"/>
              <a:t>를 통한 서버 </a:t>
            </a:r>
            <a:r>
              <a:rPr lang="ko-KR" altLang="en-US" sz="1200" dirty="0" smtClean="0"/>
              <a:t>배포</a:t>
            </a:r>
            <a:endParaRPr lang="ko-KR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97278" y="711834"/>
            <a:ext cx="1172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1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-60" dirty="0">
                <a:latin typeface="Times New Roman"/>
                <a:cs typeface="Times New Roman"/>
              </a:rPr>
              <a:t> A</a:t>
            </a:r>
            <a:r>
              <a:rPr sz="1800" spc="-20" dirty="0">
                <a:latin typeface="Times New Roman"/>
                <a:cs typeface="Times New Roman"/>
              </a:rPr>
              <a:t>l</a:t>
            </a:r>
            <a:r>
              <a:rPr sz="1800" spc="-40" dirty="0">
                <a:latin typeface="Times New Roman"/>
                <a:cs typeface="Times New Roman"/>
              </a:rPr>
              <a:t>g</a:t>
            </a:r>
            <a:r>
              <a:rPr sz="1800" spc="-15" dirty="0">
                <a:latin typeface="Times New Roman"/>
                <a:cs typeface="Times New Roman"/>
              </a:rPr>
              <a:t>o</a:t>
            </a:r>
            <a:r>
              <a:rPr sz="1800" spc="-25" dirty="0">
                <a:latin typeface="Times New Roman"/>
                <a:cs typeface="Times New Roman"/>
              </a:rPr>
              <a:t>r</a:t>
            </a:r>
            <a:r>
              <a:rPr sz="1800" spc="-20" dirty="0">
                <a:latin typeface="Times New Roman"/>
                <a:cs typeface="Times New Roman"/>
              </a:rPr>
              <a:t>it</a:t>
            </a:r>
            <a:r>
              <a:rPr sz="1800" spc="-15" dirty="0">
                <a:latin typeface="Times New Roman"/>
                <a:cs typeface="Times New Roman"/>
              </a:rPr>
              <a:t>h</a:t>
            </a:r>
            <a:r>
              <a:rPr sz="1800" dirty="0">
                <a:latin typeface="Times New Roman"/>
                <a:cs typeface="Times New Roman"/>
              </a:rPr>
              <a:t>m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098" name="Picture 2" descr="210163085-9f384b2c-8c74-4bb5-b0f0-7e05e3f854dc.jpg (2386×1491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550" y="822325"/>
            <a:ext cx="5872450" cy="366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41807" y="3656771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예시 </a:t>
            </a:r>
            <a:r>
              <a:rPr lang="en-US" altLang="ko-KR" sz="1000" dirty="0" smtClean="0"/>
              <a:t>10. </a:t>
            </a:r>
          </a:p>
          <a:p>
            <a:r>
              <a:rPr lang="ko-KR" altLang="en-US" sz="1000" dirty="0" smtClean="0"/>
              <a:t>동쪽 방향으로 진행하는데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장애물이 좌측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정면에 있는 경우</a:t>
            </a:r>
            <a:r>
              <a:rPr lang="en-US" altLang="ko-KR" sz="1000" dirty="0"/>
              <a:t> </a:t>
            </a:r>
            <a:r>
              <a:rPr lang="en-US" altLang="ko-KR" sz="1000" dirty="0" smtClean="0"/>
              <a:t>=&gt; </a:t>
            </a:r>
            <a:r>
              <a:rPr lang="ko-KR" altLang="en-US" sz="1000" dirty="0" smtClean="0"/>
              <a:t>좌회전</a:t>
            </a:r>
            <a:r>
              <a:rPr lang="en-US" altLang="ko-KR" sz="1000" dirty="0" smtClean="0"/>
              <a:t> =&gt; </a:t>
            </a:r>
            <a:r>
              <a:rPr lang="ko-KR" altLang="en-US" sz="1000" dirty="0" smtClean="0"/>
              <a:t>이 경우 </a:t>
            </a:r>
            <a:r>
              <a:rPr lang="en-US" altLang="ko-KR" sz="1000" dirty="0" smtClean="0"/>
              <a:t>3</a:t>
            </a:r>
            <a:r>
              <a:rPr lang="ko-KR" altLang="en-US" sz="1000" dirty="0" smtClean="0"/>
              <a:t>으로 바로 이어짐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41807" y="3012907"/>
            <a:ext cx="27975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예시</a:t>
            </a:r>
            <a:r>
              <a:rPr lang="en-US" altLang="ko-KR" sz="1000" dirty="0" smtClean="0"/>
              <a:t>: 1.</a:t>
            </a:r>
            <a:br>
              <a:rPr lang="en-US" altLang="ko-KR" sz="1000" dirty="0" smtClean="0"/>
            </a:br>
            <a:r>
              <a:rPr lang="ko-KR" altLang="en-US" sz="1000" dirty="0" smtClean="0"/>
              <a:t>북쪽 방향으로 진행하는데 장애물이 없는 경우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en-US" altLang="ko-KR" sz="1000" dirty="0" smtClean="0"/>
              <a:t>=&gt; </a:t>
            </a:r>
            <a:r>
              <a:rPr lang="ko-KR" altLang="en-US" sz="1000" dirty="0" smtClean="0"/>
              <a:t>방향 유지</a:t>
            </a:r>
            <a:endParaRPr lang="ko-KR" altLang="en-US"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241807" y="1320164"/>
            <a:ext cx="3341116" cy="16132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lang="ko-KR" altLang="en-US" sz="1000" spc="5" dirty="0" smtClean="0">
                <a:latin typeface="Times New Roman"/>
                <a:cs typeface="Times New Roman"/>
              </a:rPr>
              <a:t>장애물에 따라 로봇의 움직임을 결정하는 알고리즘 개발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Detail</a:t>
            </a:r>
            <a:endParaRPr sz="1200" dirty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lang="en-US" sz="1000" spc="-60" dirty="0" smtClean="0">
                <a:latin typeface="Times New Roman"/>
                <a:cs typeface="Times New Roman"/>
              </a:rPr>
              <a:t>     RLF: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각각 현재의 진행 방향을 알려준다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 (</a:t>
            </a:r>
            <a:r>
              <a:rPr lang="ko-KR" altLang="en-US" sz="1000" spc="-60" dirty="0" err="1" smtClean="0">
                <a:latin typeface="Times New Roman"/>
                <a:cs typeface="Times New Roman"/>
              </a:rPr>
              <a:t>동서남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 순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)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en-US" sz="1000" spc="-60" dirty="0" smtClean="0">
                <a:latin typeface="Times New Roman"/>
                <a:cs typeface="Times New Roman"/>
              </a:rPr>
              <a:t>Go, Turn: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각각 진행방향 유지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회전을 뜻한다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60" dirty="0" smtClean="0">
                <a:latin typeface="Times New Roman"/>
                <a:cs typeface="Times New Roman"/>
              </a:rPr>
              <a:t>이 알고리즘으로 진행할 경우 항상 목적지에 도달할 수 있다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60" dirty="0" smtClean="0">
                <a:latin typeface="Times New Roman"/>
                <a:cs typeface="Times New Roman"/>
              </a:rPr>
              <a:t>알고리즘은 회전은 항상 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90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도 회전을 하고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후진은 하지 않으며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목표에 항상 도달할 수 있다는 것을 전제한다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endParaRPr sz="1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483485" cy="14593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5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모바일 디바이스와 블루투스 통신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en-US" sz="1000" spc="-10" dirty="0" smtClean="0">
                <a:latin typeface="Times New Roman"/>
                <a:cs typeface="Times New Roman"/>
              </a:rPr>
              <a:t>  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블루투스를 사용하기 위한 설정의 추상화</a:t>
            </a: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5" dirty="0" smtClean="0">
                <a:latin typeface="Times New Roman"/>
                <a:cs typeface="Times New Roman"/>
              </a:rPr>
              <a:t>블루투스 통신을 통해 명령이 오면 인터럽트를 일으키고 그에 따른 명령을 수행하기 위한 코드의 추상화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127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2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B</a:t>
            </a:r>
            <a:r>
              <a:rPr sz="1800" spc="-20" dirty="0">
                <a:latin typeface="Times New Roman"/>
                <a:cs typeface="Times New Roman"/>
              </a:rPr>
              <a:t>l</a:t>
            </a:r>
            <a:r>
              <a:rPr sz="1800" spc="-15" dirty="0">
                <a:latin typeface="Times New Roman"/>
                <a:cs typeface="Times New Roman"/>
              </a:rPr>
              <a:t>u</a:t>
            </a:r>
            <a:r>
              <a:rPr sz="1800" spc="-35" dirty="0">
                <a:latin typeface="Times New Roman"/>
                <a:cs typeface="Times New Roman"/>
              </a:rPr>
              <a:t>e</a:t>
            </a:r>
            <a:r>
              <a:rPr sz="1800" spc="-20" dirty="0">
                <a:latin typeface="Times New Roman"/>
                <a:cs typeface="Times New Roman"/>
              </a:rPr>
              <a:t>t</a:t>
            </a:r>
            <a:r>
              <a:rPr sz="1800" spc="-15" dirty="0">
                <a:latin typeface="Times New Roman"/>
                <a:cs typeface="Times New Roman"/>
              </a:rPr>
              <a:t>oo</a:t>
            </a:r>
            <a:r>
              <a:rPr sz="1800" spc="-20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h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02000" y="711834"/>
            <a:ext cx="9906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480" y="711834"/>
            <a:ext cx="1973083" cy="267120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그룹 13"/>
          <p:cNvGrpSpPr/>
          <p:nvPr/>
        </p:nvGrpSpPr>
        <p:grpSpPr>
          <a:xfrm>
            <a:off x="2871078" y="711834"/>
            <a:ext cx="4063122" cy="4301491"/>
            <a:chOff x="3048000" y="711834"/>
            <a:chExt cx="4063122" cy="430149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711834"/>
              <a:ext cx="4063122" cy="4301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/>
            <p:cNvSpPr/>
            <p:nvPr/>
          </p:nvSpPr>
          <p:spPr>
            <a:xfrm>
              <a:off x="6196722" y="740408"/>
              <a:ext cx="9144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8463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03.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3675830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 smtClean="0">
                <a:latin typeface="Times New Roman"/>
                <a:cs typeface="Times New Roman"/>
              </a:rPr>
              <a:t>*</a:t>
            </a:r>
            <a:r>
              <a:rPr lang="en-US" sz="1200" b="1" dirty="0" smtClean="0">
                <a:latin typeface="Times New Roman"/>
                <a:cs typeface="Times New Roman"/>
              </a:rPr>
              <a:t> </a:t>
            </a:r>
            <a:r>
              <a:rPr lang="ko-KR" altLang="en-US" sz="1200" b="1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5" dirty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실시간으로 </a:t>
            </a:r>
            <a:r>
              <a:rPr lang="en-US" altLang="ko-KR" sz="1000" dirty="0" smtClean="0">
                <a:latin typeface="Times New Roman"/>
                <a:cs typeface="Times New Roman"/>
              </a:rPr>
              <a:t>LCD </a:t>
            </a:r>
            <a:r>
              <a:rPr lang="ko-KR" altLang="en-US" sz="1000" dirty="0" smtClean="0">
                <a:latin typeface="Times New Roman"/>
                <a:cs typeface="Times New Roman"/>
              </a:rPr>
              <a:t>모니터에 장애물과 경로를 출력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로봇의 위치를 저장할 구조체를 선언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로봇의 경로는 </a:t>
            </a:r>
            <a:r>
              <a:rPr lang="en-US" altLang="ko-KR" sz="1000" dirty="0" err="1" smtClean="0">
                <a:latin typeface="Times New Roman"/>
                <a:cs typeface="Times New Roman"/>
              </a:rPr>
              <a:t>LCD_DrawCircle</a:t>
            </a:r>
            <a:r>
              <a:rPr lang="ko-KR" altLang="en-US" sz="1000" dirty="0" smtClean="0">
                <a:latin typeface="Times New Roman"/>
                <a:cs typeface="Times New Roman"/>
              </a:rPr>
              <a:t>을 통해 검은색으로 출력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장애물과 경로를 다른 색으로 출력하기 위해 </a:t>
            </a:r>
            <a:r>
              <a:rPr lang="en-US" altLang="ko-KR" sz="1000" dirty="0" err="1" smtClean="0">
                <a:latin typeface="Times New Roman"/>
                <a:cs typeface="Times New Roman"/>
              </a:rPr>
              <a:t>LCD_ShowString</a:t>
            </a:r>
            <a:r>
              <a:rPr lang="en-US" altLang="ko-KR" sz="1000" dirty="0" smtClean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함수를 통해 장애물 위치에 빨간색 선을 출력</a:t>
            </a:r>
            <a:endParaRPr lang="en-US" altLang="ko-KR" sz="1000" dirty="0" smtClean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0284" y="668782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97278" y="668782"/>
            <a:ext cx="320332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3.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lang="ko-KR" altLang="en-US" sz="1800" spc="-25" dirty="0" smtClean="0">
                <a:latin typeface="Times New Roman"/>
                <a:cs typeface="Times New Roman"/>
              </a:rPr>
              <a:t>장애물</a:t>
            </a:r>
            <a:r>
              <a:rPr lang="ko-KR" altLang="en-US" spc="-25" dirty="0">
                <a:latin typeface="Times New Roman"/>
                <a:cs typeface="Times New Roman"/>
              </a:rPr>
              <a:t>과</a:t>
            </a:r>
            <a:r>
              <a:rPr lang="ko-KR" altLang="en-US" sz="1800" spc="-25" dirty="0" smtClean="0">
                <a:latin typeface="Times New Roman"/>
                <a:cs typeface="Times New Roman"/>
              </a:rPr>
              <a:t> 경로의 시각화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5122" name="Picture 2" descr="https://lh7-rt.googleusercontent.com/docsz/AD_4nXe4WRAJTv_ra18HIRSGcd87wj-Eca18YhLNcFe1mMFYi_xECJbI40mXn0c-z2BUrb4VczZuW1dubOd2S2CbY74K4M5r9hV6gkA_vUTqjf0FXT06FR7fp_Uj47wov2zkf8EoZ03moH6FP9VMU5rKcaYvTomC?key=5xY7c_Aqp975SHBjZ4fLH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529" y="1050925"/>
            <a:ext cx="1427456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7-rt.googleusercontent.com/docsz/AD_4nXdbc_Kyh_AbYT5VJKHAJ7okaDY848UW8J_EfWPBN0mDWYTKoFhTmmtmhUmT0K77HJMOHAzXZI3dtJH6nngtTv-j72hFNQIj2sS02RBDgxY4kF-kfr5tM7NZkKZhN3RbuHQUkQNg-cf924l1ZMy84x--7nI?key=5xY7c_Aqp975SHBjZ4fLH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228" y="1050925"/>
            <a:ext cx="1333571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7-rt.googleusercontent.com/docsz/AD_4nXeqdjis45hhQJFkaoar_la442rX5fR6XRQcczBwwpV0lEbWgXX_9nn24DHfkDJCF8KAOKAWICdPKKC65_JnWuaXRzouGZ64YWHcGg9NyWzRJ6GvsRdJMwERwOluAdC0_Gopif78iG-hGRwYhE28zsqebOtP?key=5xY7c_Aqp975SHBjZ4fLH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357" y="2994275"/>
            <a:ext cx="14478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7-rt.googleusercontent.com/docsz/AD_4nXcnWrsU8_QCbRg4R8lz-ocbZNXI3qENvm4PeIk3W78Q6DlDizOSy0p1bWy4GH7LMELCFqKRGkNtRm9kE_JVjVe2ZX3uclP4MsPWV5Hj7_VV3NfXEGDJo0DIWNHJupWvLJIiOzq1JJfXbZgrZDy8aFbcGBgP?key=5xY7c_Aqp975SHBjZ4fLH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230" y="3016249"/>
            <a:ext cx="1333570" cy="197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/>
          <p:cNvCxnSpPr>
            <a:stCxn id="5122" idx="3"/>
            <a:endCxn id="5124" idx="1"/>
          </p:cNvCxnSpPr>
          <p:nvPr/>
        </p:nvCxnSpPr>
        <p:spPr>
          <a:xfrm>
            <a:off x="5781985" y="1965325"/>
            <a:ext cx="4282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5124" idx="1"/>
            <a:endCxn id="5126" idx="3"/>
          </p:cNvCxnSpPr>
          <p:nvPr/>
        </p:nvCxnSpPr>
        <p:spPr>
          <a:xfrm flipH="1">
            <a:off x="5792157" y="1965325"/>
            <a:ext cx="418071" cy="2029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5126" idx="3"/>
            <a:endCxn id="5128" idx="1"/>
          </p:cNvCxnSpPr>
          <p:nvPr/>
        </p:nvCxnSpPr>
        <p:spPr>
          <a:xfrm>
            <a:off x="5792157" y="3994401"/>
            <a:ext cx="418073" cy="10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1715" y="2400045"/>
            <a:ext cx="201485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End</a:t>
            </a:r>
            <a:r>
              <a:rPr spc="-30" dirty="0"/>
              <a:t> </a:t>
            </a:r>
            <a:r>
              <a:rPr spc="-10" dirty="0"/>
              <a:t>of</a:t>
            </a:r>
            <a:r>
              <a:rPr spc="-35" dirty="0"/>
              <a:t> </a:t>
            </a:r>
            <a:r>
              <a:rPr spc="-10" dirty="0"/>
              <a:t>Document</a:t>
            </a:r>
          </a:p>
        </p:txBody>
      </p:sp>
      <p:sp>
        <p:nvSpPr>
          <p:cNvPr id="3" name="object 3"/>
          <p:cNvSpPr/>
          <p:nvPr/>
        </p:nvSpPr>
        <p:spPr>
          <a:xfrm>
            <a:off x="3572255" y="2773679"/>
            <a:ext cx="2002155" cy="0"/>
          </a:xfrm>
          <a:custGeom>
            <a:avLst/>
            <a:gdLst/>
            <a:ahLst/>
            <a:cxnLst/>
            <a:rect l="l" t="t" r="r" b="b"/>
            <a:pathLst>
              <a:path w="2002154">
                <a:moveTo>
                  <a:pt x="0" y="0"/>
                </a:moveTo>
                <a:lnTo>
                  <a:pt x="2001901" y="0"/>
                </a:lnTo>
              </a:path>
            </a:pathLst>
          </a:custGeom>
          <a:ln w="18288">
            <a:solidFill>
              <a:srgbClr val="67F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4151" y="515111"/>
            <a:ext cx="2855595" cy="0"/>
          </a:xfrm>
          <a:custGeom>
            <a:avLst/>
            <a:gdLst/>
            <a:ahLst/>
            <a:cxnLst/>
            <a:rect l="l" t="t" r="r" b="b"/>
            <a:pathLst>
              <a:path w="2855595">
                <a:moveTo>
                  <a:pt x="0" y="0"/>
                </a:moveTo>
                <a:lnTo>
                  <a:pt x="2855341" y="0"/>
                </a:lnTo>
              </a:path>
            </a:pathLst>
          </a:custGeom>
          <a:ln w="36576">
            <a:solidFill>
              <a:srgbClr val="67F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6186" y="554558"/>
            <a:ext cx="2797175" cy="1231265"/>
          </a:xfrm>
          <a:prstGeom prst="rect">
            <a:avLst/>
          </a:prstGeom>
        </p:spPr>
        <p:txBody>
          <a:bodyPr vert="horz" wrap="square" lIns="0" tIns="42544" rIns="0" bIns="0" rtlCol="0">
            <a:spAutoFit/>
          </a:bodyPr>
          <a:lstStyle/>
          <a:p>
            <a:pPr marL="12700" marR="5080">
              <a:lnSpc>
                <a:spcPts val="4680"/>
              </a:lnSpc>
              <a:spcBef>
                <a:spcPts val="334"/>
              </a:spcBef>
            </a:pPr>
            <a:r>
              <a:rPr sz="4000" spc="-130" dirty="0"/>
              <a:t>P</a:t>
            </a:r>
            <a:r>
              <a:rPr sz="4000" spc="-165" dirty="0"/>
              <a:t>O</a:t>
            </a:r>
            <a:r>
              <a:rPr sz="4000" spc="-250" dirty="0"/>
              <a:t>R</a:t>
            </a:r>
            <a:r>
              <a:rPr sz="4000" spc="-170" dirty="0"/>
              <a:t>T</a:t>
            </a:r>
            <a:r>
              <a:rPr sz="4000" spc="-95" dirty="0"/>
              <a:t>F</a:t>
            </a:r>
            <a:r>
              <a:rPr sz="4000" spc="-190" dirty="0"/>
              <a:t>O</a:t>
            </a:r>
            <a:r>
              <a:rPr sz="4000" spc="-335" dirty="0"/>
              <a:t>L</a:t>
            </a:r>
            <a:r>
              <a:rPr sz="4000" spc="-110" dirty="0"/>
              <a:t>I</a:t>
            </a:r>
            <a:r>
              <a:rPr sz="4000" spc="-60" dirty="0"/>
              <a:t>O  </a:t>
            </a:r>
            <a:r>
              <a:rPr sz="4000" spc="-145" dirty="0"/>
              <a:t>CONTENTS</a:t>
            </a:r>
            <a:endParaRPr sz="4000"/>
          </a:p>
        </p:txBody>
      </p:sp>
      <p:sp>
        <p:nvSpPr>
          <p:cNvPr id="4" name="object 4"/>
          <p:cNvSpPr/>
          <p:nvPr/>
        </p:nvSpPr>
        <p:spPr>
          <a:xfrm>
            <a:off x="1263396" y="3019044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3396" y="3525011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63396" y="4165091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23491" y="2550032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A4A4A4"/>
                </a:solidFill>
                <a:latin typeface="Times New Roman"/>
                <a:cs typeface="Times New Roman"/>
              </a:rPr>
              <a:t>01.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00857" y="2650616"/>
            <a:ext cx="8915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Smart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Factory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386960" y="2656010"/>
            <a:ext cx="427545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200" spc="-15" dirty="0" smtClean="0">
                <a:latin typeface="Times New Roman"/>
                <a:cs typeface="Times New Roman"/>
              </a:rPr>
              <a:t>“</a:t>
            </a:r>
            <a:r>
              <a:rPr lang="ko-KR" altLang="en-US" sz="1200" spc="-15" dirty="0" smtClean="0">
                <a:latin typeface="Times New Roman"/>
                <a:cs typeface="Times New Roman"/>
              </a:rPr>
              <a:t>철강 표면 결함 검출 및 분류 </a:t>
            </a:r>
            <a:r>
              <a:rPr lang="en-US" altLang="ko-KR" sz="1200" spc="-15" dirty="0" smtClean="0">
                <a:latin typeface="Times New Roman"/>
                <a:cs typeface="Times New Roman"/>
              </a:rPr>
              <a:t>AI </a:t>
            </a:r>
            <a:r>
              <a:rPr lang="ko-KR" altLang="en-US" sz="1200" spc="-15" dirty="0" smtClean="0">
                <a:latin typeface="Times New Roman"/>
                <a:cs typeface="Times New Roman"/>
              </a:rPr>
              <a:t>모델 개발</a:t>
            </a:r>
            <a:r>
              <a:rPr lang="en-US" altLang="ko-KR" sz="1200" spc="-15" dirty="0" smtClean="0">
                <a:latin typeface="Times New Roman"/>
                <a:cs typeface="Times New Roman"/>
              </a:rPr>
              <a:t>”</a:t>
            </a:r>
            <a:endParaRPr lang="en-US" altLang="ko-KR" sz="1200" spc="-15" dirty="0" smtClean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23491" y="3056077"/>
            <a:ext cx="3975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0" dirty="0">
                <a:solidFill>
                  <a:srgbClr val="A4A4A4"/>
                </a:solidFill>
                <a:latin typeface="Times New Roman"/>
                <a:cs typeface="Times New Roman"/>
              </a:rPr>
              <a:t>02.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02966" y="3156661"/>
            <a:ext cx="6000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o</a:t>
            </a:r>
            <a:r>
              <a:rPr sz="1200" spc="-35" dirty="0">
                <a:latin typeface="Times New Roman"/>
                <a:cs typeface="Times New Roman"/>
              </a:rPr>
              <a:t> C</a:t>
            </a:r>
            <a:r>
              <a:rPr sz="1200" spc="-20" dirty="0">
                <a:latin typeface="Times New Roman"/>
                <a:cs typeface="Times New Roman"/>
              </a:rPr>
              <a:t>r</a:t>
            </a:r>
            <a:r>
              <a:rPr sz="1200" spc="-70" dirty="0">
                <a:latin typeface="Times New Roman"/>
                <a:cs typeface="Times New Roman"/>
              </a:rPr>
              <a:t>i</a:t>
            </a:r>
            <a:r>
              <a:rPr sz="1200" spc="-75" dirty="0">
                <a:latin typeface="Times New Roman"/>
                <a:cs typeface="Times New Roman"/>
              </a:rPr>
              <a:t>m</a:t>
            </a:r>
            <a:r>
              <a:rPr sz="1200" dirty="0">
                <a:latin typeface="Times New Roman"/>
                <a:cs typeface="Times New Roman"/>
              </a:rPr>
              <a:t>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381880" y="3156661"/>
            <a:ext cx="26098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25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200" spc="-25" dirty="0" smtClean="0">
                <a:latin typeface="Times New Roman"/>
                <a:cs typeface="Times New Roman"/>
              </a:rPr>
              <a:t> 예측 애플리케이션 서비스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23491" y="3629964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A4A4A4"/>
                </a:solidFill>
                <a:latin typeface="Times New Roman"/>
                <a:cs typeface="Times New Roman"/>
              </a:rPr>
              <a:t>03.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90876" y="3730548"/>
            <a:ext cx="11106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Navigation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Robot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381880" y="3639456"/>
            <a:ext cx="4083685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smtClean="0">
                <a:latin typeface="Times New Roman"/>
                <a:cs typeface="Times New Roman"/>
              </a:rPr>
              <a:t>블루투스 통신을 이용한 방향 안내 및 자동 주행 로봇</a:t>
            </a:r>
            <a:endParaRPr lang="en-US" altLang="ko-KR" sz="1200" spc="-5" dirty="0" smtClean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smtClean="0">
                <a:latin typeface="Times New Roman"/>
                <a:cs typeface="Times New Roman"/>
              </a:rPr>
              <a:t>장애물과 움직인 경로를 실시간으로 모니터에 표시</a:t>
            </a:r>
            <a:endParaRPr sz="1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63220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0311" y="984961"/>
            <a:ext cx="331597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70" dirty="0"/>
              <a:t>Smart</a:t>
            </a:r>
            <a:r>
              <a:rPr sz="4000" spc="140" dirty="0"/>
              <a:t> </a:t>
            </a:r>
            <a:r>
              <a:rPr sz="4000" spc="-130" dirty="0"/>
              <a:t>Factory</a:t>
            </a:r>
            <a:endParaRPr sz="4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5640578" y="2773679"/>
            <a:ext cx="2904724" cy="39370"/>
            <a:chOff x="6114288" y="2773679"/>
            <a:chExt cx="2588895" cy="39370"/>
          </a:xfrm>
        </p:grpSpPr>
        <p:sp>
          <p:nvSpPr>
            <p:cNvPr id="5" name="object 5"/>
            <p:cNvSpPr/>
            <p:nvPr/>
          </p:nvSpPr>
          <p:spPr>
            <a:xfrm>
              <a:off x="6149340" y="2793491"/>
              <a:ext cx="2553970" cy="0"/>
            </a:xfrm>
            <a:custGeom>
              <a:avLst/>
              <a:gdLst/>
              <a:ahLst/>
              <a:cxnLst/>
              <a:rect l="l" t="t" r="r" b="b"/>
              <a:pathLst>
                <a:path w="2553970">
                  <a:moveTo>
                    <a:pt x="0" y="0"/>
                  </a:moveTo>
                  <a:lnTo>
                    <a:pt x="2553716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17336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18860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6" y="0"/>
                  </a:lnTo>
                  <a:lnTo>
                    <a:pt x="23367" y="0"/>
                  </a:lnTo>
                  <a:lnTo>
                    <a:pt x="30099" y="6731"/>
                  </a:lnTo>
                  <a:lnTo>
                    <a:pt x="30099" y="14986"/>
                  </a:lnTo>
                  <a:lnTo>
                    <a:pt x="30099" y="23368"/>
                  </a:lnTo>
                  <a:lnTo>
                    <a:pt x="23367" y="30099"/>
                  </a:lnTo>
                  <a:lnTo>
                    <a:pt x="14986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857242" y="2486760"/>
            <a:ext cx="4905758" cy="1388201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b="1" spc="-10" dirty="0"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sz="1800" b="1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b="1" spc="-10" dirty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철강 이미지에서 불량인 부분을 찾아내는 서비스</a:t>
            </a:r>
            <a:endParaRPr lang="en-US" sz="1400" spc="-1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자체 개발한 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AI, JPA </a:t>
            </a: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및 서버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spc="-2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AWS ec2</a:t>
            </a: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로 제작 및 배포함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700">
              <a:lnSpc>
                <a:spcPct val="150000"/>
              </a:lnSpc>
            </a:pPr>
            <a:r>
              <a:rPr lang="ko-KR" altLang="en-US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은상 수상</a:t>
            </a:r>
            <a:r>
              <a:rPr lang="en-US" altLang="ko-KR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(52</a:t>
            </a:r>
            <a:r>
              <a:rPr lang="ko-KR" altLang="en-US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개 팀 중</a:t>
            </a:r>
            <a:r>
              <a:rPr lang="en-US" altLang="ko-KR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55879"/>
            <a:ext cx="16055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sz="2100" b="0" spc="-95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100" b="0" spc="-2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01.</a:t>
            </a:r>
            <a:endParaRPr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566412"/>
              </p:ext>
            </p:extLst>
          </p:nvPr>
        </p:nvGraphicFramePr>
        <p:xfrm>
          <a:off x="4266501" y="974725"/>
          <a:ext cx="4507865" cy="40081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+mj-lt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od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04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~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11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(7</a:t>
                      </a:r>
                      <a:r>
                        <a:rPr sz="1050" spc="-6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개월</a:t>
                      </a: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Members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총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3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명</a:t>
                      </a:r>
                      <a:r>
                        <a:rPr sz="1050" spc="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(100%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기여</a:t>
                      </a:r>
                      <a:r>
                        <a:rPr sz="1050" spc="5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for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FE, BE</a:t>
                      </a:r>
                      <a:r>
                        <a:rPr sz="1050" spc="-2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7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600" dirty="0">
                        <a:latin typeface="+mj-lt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+mj-lt"/>
                          <a:cs typeface="Times New Roman"/>
                        </a:rPr>
                        <a:t>Objective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50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>
                        <a:lnSpc>
                          <a:spcPts val="1255"/>
                        </a:lnSpc>
                      </a:pPr>
                      <a:r>
                        <a:rPr lang="ko-KR" altLang="en-US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데이터의 불균형을 해결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하는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AI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모델을 개발하고 </a:t>
                      </a:r>
                      <a:endParaRPr lang="en-US" altLang="ko-KR" sz="1050" spc="-1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>
                        <a:lnSpc>
                          <a:spcPts val="1255"/>
                        </a:lnSpc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이미지 데이터를 저장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관리할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APP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과 서버의 개발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50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4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00">
                        <a:latin typeface="+mj-lt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Content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190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l">
                        <a:lnSpc>
                          <a:spcPct val="100000"/>
                        </a:lnSpc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AI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모델 개발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User Interface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endParaRPr lang="en-US" altLang="ko-KR" sz="1050" baseline="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 algn="l">
                        <a:lnSpc>
                          <a:spcPct val="100000"/>
                        </a:lnSpc>
                      </a:pP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JPA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서버 구축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AWS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의 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RDS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로 전송 및 저장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90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098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+mj-lt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+mj-lt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500" dirty="0">
                        <a:latin typeface="+mj-lt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et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s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marR="408305" indent="-289560">
                        <a:lnSpc>
                          <a:spcPct val="101000"/>
                        </a:lnSpc>
                        <a:spcBef>
                          <a:spcPts val="27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Flutter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와 </a:t>
                      </a:r>
                      <a:r>
                        <a:rPr lang="en-US" altLang="ko-KR" sz="1050" spc="-15" dirty="0" err="1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Figma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를 이용한 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UI/UX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계획 및 개발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0"/>
                        </a:lnSpc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BE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개발과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AWS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와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JPA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를 이용한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DB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서버 구축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buAutoNum type="arabicParenR" startAt="3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AI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모델의 성능을 위한 이미지 전처리 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APP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endParaRPr lang="en-US" altLang="ko-KR" sz="1050" spc="-15" baseline="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buAutoNum type="arabicParenR" startAt="3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15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AWS </a:t>
                      </a:r>
                      <a:r>
                        <a:rPr lang="en-US" altLang="ko-KR" sz="1050" spc="-10" dirty="0" err="1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elasticbeanstalk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을 이용한</a:t>
                      </a:r>
                      <a:r>
                        <a:rPr lang="en-US" sz="1050" spc="-15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CI/CD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구축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3492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99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v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-30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+mj-lt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t  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+mj-lt"/>
                          <a:cs typeface="Times New Roman"/>
                        </a:rPr>
                        <a:t>m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t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252729">
                        <a:lnSpc>
                          <a:spcPct val="101000"/>
                        </a:lnSpc>
                        <a:spcBef>
                          <a:spcPts val="910"/>
                        </a:spcBef>
                      </a:pP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u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tt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t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7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W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7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ti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c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b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t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c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5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</a:t>
                      </a:r>
                      <a:r>
                        <a:rPr sz="1050" spc="-9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AVA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g  </a:t>
                      </a:r>
                      <a:r>
                        <a:rPr sz="1050" spc="-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Boot</a:t>
                      </a:r>
                      <a:r>
                        <a:rPr lang="en-US" sz="1050" spc="-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en-US" sz="1050" spc="-35" dirty="0" err="1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Figma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1557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3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lang="en-US" sz="1050" b="1" spc="-10" dirty="0" smtClean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spc="-10" dirty="0" smtClean="0">
                          <a:latin typeface="+mj-lt"/>
                          <a:cs typeface="Times New Roman"/>
                        </a:rPr>
                        <a:t>eference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7112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Github</a:t>
                      </a:r>
                      <a:r>
                        <a:rPr sz="1050" u="sng" spc="-2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 </a:t>
                      </a:r>
                      <a:r>
                        <a:rPr sz="1050" u="sng" spc="-3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Link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7112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latin typeface="Arial"/>
                <a:cs typeface="Arial"/>
              </a:rPr>
              <a:t>Introduce</a:t>
            </a:r>
            <a:r>
              <a:rPr sz="1600" b="1" spc="-10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08" y="1736725"/>
            <a:ext cx="4093574" cy="2620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8463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01.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3" y="2190369"/>
            <a:ext cx="3575813" cy="14747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35" dirty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이미지 촬영 및 전처리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altLang="ko-KR" sz="1000" dirty="0" smtClean="0">
                <a:latin typeface="Times New Roman"/>
                <a:cs typeface="Times New Roman"/>
              </a:rPr>
              <a:t>- REST API</a:t>
            </a:r>
            <a:r>
              <a:rPr lang="ko-KR" altLang="en-US" sz="1000" dirty="0">
                <a:latin typeface="Times New Roman"/>
                <a:cs typeface="Times New Roman"/>
              </a:rPr>
              <a:t>를</a:t>
            </a:r>
            <a:r>
              <a:rPr lang="ko-KR" altLang="en-US" sz="1000" dirty="0" smtClean="0">
                <a:latin typeface="Times New Roman"/>
                <a:cs typeface="Times New Roman"/>
              </a:rPr>
              <a:t> 이용해서 모델로 이미지를 송신</a:t>
            </a:r>
            <a:r>
              <a:rPr lang="en-US" altLang="ko-KR" sz="100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dirty="0" smtClean="0">
                <a:latin typeface="Times New Roman"/>
                <a:cs typeface="Times New Roman"/>
              </a:rPr>
              <a:t>결과를 수신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en-US" sz="1000" spc="-10" dirty="0" smtClean="0">
                <a:latin typeface="Times New Roman"/>
                <a:cs typeface="Times New Roman"/>
              </a:rPr>
              <a:t>AI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모델에 촬영된 이미지를 입력하기 전에 최적의 효과를 내기 위해 불필요한 부분을 삭제</a:t>
            </a:r>
            <a:endParaRPr lang="en-US" altLang="ko-KR" sz="1000" spc="-1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1000" spc="-10" dirty="0" smtClean="0">
                <a:latin typeface="Times New Roman"/>
                <a:cs typeface="Times New Roman"/>
              </a:rPr>
              <a:t>-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팀원이 개발한 모델로 이미지를 보내기 위해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Flask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로 전송한 뒤 결과 이미지를 수신함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.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380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1.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Camera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App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475" y="835659"/>
            <a:ext cx="1922619" cy="404075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485" y="835659"/>
            <a:ext cx="2194761" cy="41645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1109" y="1355725"/>
            <a:ext cx="3645916" cy="14593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결과 이미지를 다운로드 가능한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URL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로 바꾸어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DB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에 저장</a:t>
            </a:r>
            <a:endParaRPr lang="en-US" altLang="ko-KR" sz="1000" spc="-1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en-US" sz="1000" spc="-5" dirty="0" err="1" smtClean="0">
                <a:latin typeface="Times New Roman"/>
                <a:cs typeface="Times New Roman"/>
              </a:rPr>
              <a:t>MySql</a:t>
            </a:r>
            <a:r>
              <a:rPr lang="en-US" sz="1000" spc="-5" dirty="0" smtClean="0">
                <a:latin typeface="Times New Roman"/>
                <a:cs typeface="Times New Roman"/>
              </a:rPr>
              <a:t> DB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에는 이미지 파일이 최대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1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개 밖에 저장되지 않는 조건이 있어 하나의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tuple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 원본 이미지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결과 이미지를 저장할 수가 없었음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. </a:t>
            </a: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5" dirty="0" smtClean="0">
                <a:latin typeface="Times New Roman"/>
                <a:cs typeface="Times New Roman"/>
              </a:rPr>
              <a:t>이를 해결하기 위해 </a:t>
            </a:r>
            <a:r>
              <a:rPr lang="en-US" altLang="ko-KR" sz="1000" spc="-5" dirty="0" err="1" smtClean="0">
                <a:latin typeface="Times New Roman"/>
                <a:cs typeface="Times New Roman"/>
              </a:rPr>
              <a:t>firestore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를 활용하여 이미지를 다운로드 가능한 </a:t>
            </a:r>
            <a:r>
              <a:rPr lang="en-US" altLang="ko-KR" sz="1000" spc="-5" dirty="0" err="1" smtClean="0">
                <a:latin typeface="Times New Roman"/>
                <a:cs typeface="Times New Roman"/>
              </a:rPr>
              <a:t>url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형태로 바꿈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.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380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1.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Camera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App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158" y="778625"/>
            <a:ext cx="1937935" cy="40729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226" y="778625"/>
            <a:ext cx="1894244" cy="407294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23" y="2971880"/>
            <a:ext cx="3906419" cy="18796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922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01.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534" y="1127125"/>
            <a:ext cx="3765038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35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촬영 및 편집 </a:t>
            </a:r>
            <a:r>
              <a:rPr lang="ko-KR" altLang="en-US" sz="1000" spc="-10" dirty="0" err="1" smtClean="0">
                <a:latin typeface="Times New Roman"/>
                <a:cs typeface="Times New Roman"/>
              </a:rPr>
              <a:t>부터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 </a:t>
            </a:r>
            <a:r>
              <a:rPr lang="en-US" sz="1000" spc="-5" dirty="0" smtClean="0">
                <a:latin typeface="Times New Roman"/>
                <a:cs typeface="Times New Roman"/>
              </a:rPr>
              <a:t>DB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 결과를 저장하는 모든 과정을 자동화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lang="en-US" altLang="ko-KR" sz="1200" b="1" spc="-5" dirty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buFontTx/>
              <a:buChar char="-"/>
            </a:pPr>
            <a:r>
              <a:rPr lang="en-US" sz="1000" spc="-5" dirty="0" err="1" smtClean="0">
                <a:latin typeface="Times New Roman"/>
                <a:cs typeface="Times New Roman"/>
              </a:rPr>
              <a:t>Firestore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 전송하여 받은 다운로드 가능한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URL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을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EC2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 배포된 서버로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JPA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규격에 맞춰 전송</a:t>
            </a: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buFontTx/>
              <a:buChar char="-"/>
            </a:pPr>
            <a:r>
              <a:rPr lang="en-US" altLang="ko-KR" sz="1000" spc="-5" dirty="0" smtClean="0">
                <a:latin typeface="Times New Roman"/>
                <a:cs typeface="Times New Roman"/>
              </a:rPr>
              <a:t>JPA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규격에 맞는 데이터는 연동된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RDS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의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Tuple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로 변환되어 저장</a:t>
            </a: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buFontTx/>
              <a:buChar char="-"/>
            </a:pPr>
            <a:r>
              <a:rPr lang="ko-KR" altLang="en-US" sz="1000" spc="-5" dirty="0" smtClean="0">
                <a:latin typeface="Times New Roman"/>
                <a:cs typeface="Times New Roman"/>
              </a:rPr>
              <a:t>저장 혹은 실패의 결과를 전송하여 사용자가 저장 상태를 확인  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2960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2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85" dirty="0" smtClean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Spring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lang="en-US" sz="1800" spc="-80" dirty="0" smtClean="0">
                <a:latin typeface="Times New Roman"/>
                <a:cs typeface="Times New Roman"/>
              </a:rPr>
              <a:t>b</a:t>
            </a:r>
            <a:r>
              <a:rPr sz="1800" spc="-15" dirty="0" smtClean="0">
                <a:latin typeface="Times New Roman"/>
                <a:cs typeface="Times New Roman"/>
              </a:rPr>
              <a:t>oot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710" y="857801"/>
            <a:ext cx="1833307" cy="40729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42" y="2558079"/>
            <a:ext cx="4121354" cy="25531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019" y="857801"/>
            <a:ext cx="1894244" cy="40729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939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7278" y="711834"/>
            <a:ext cx="2131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3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70" dirty="0" smtClean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Factory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manager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app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0283" y="2190369"/>
            <a:ext cx="3645915" cy="19364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84150" indent="-171450">
              <a:spcBef>
                <a:spcPts val="5"/>
              </a:spcBef>
              <a:buFontTx/>
              <a:buChar char="-"/>
            </a:pPr>
            <a:r>
              <a:rPr lang="ko-KR" altLang="en-US" sz="1000" spc="155" dirty="0" smtClean="0">
                <a:latin typeface="Times New Roman"/>
                <a:cs typeface="Times New Roman"/>
              </a:rPr>
              <a:t>원본 이미지와 결과 이미지를 공장 관리자에게 제공</a:t>
            </a:r>
            <a:endParaRPr lang="en-US" altLang="ko-KR" sz="1000" spc="15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Tx/>
              <a:buChar char="-"/>
            </a:pPr>
            <a:r>
              <a:rPr lang="ko-KR" altLang="en-US" sz="1000" dirty="0" smtClean="0">
                <a:latin typeface="+mn-ea"/>
                <a:cs typeface="Times New Roman"/>
              </a:rPr>
              <a:t>필터를 설정으로 조건 선택 가능</a:t>
            </a:r>
            <a:endParaRPr lang="en-US" altLang="ko-KR" sz="1000" dirty="0" smtClean="0">
              <a:latin typeface="+mn-ea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Tx/>
              <a:buChar char="-"/>
            </a:pPr>
            <a:r>
              <a:rPr lang="ko-KR" altLang="en-US" sz="1000" dirty="0" smtClean="0">
                <a:latin typeface="+mn-ea"/>
                <a:cs typeface="Times New Roman"/>
              </a:rPr>
              <a:t>데이터 시각화</a:t>
            </a:r>
            <a:endParaRPr lang="en-US" altLang="ko-KR" sz="1000" dirty="0">
              <a:latin typeface="+mn-ea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Tx/>
              <a:buChar char="-"/>
            </a:pPr>
            <a:endParaRPr lang="en-US" altLang="ko-KR" sz="1000" dirty="0" smtClean="0">
              <a:latin typeface="+mn-ea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Tx/>
              <a:buChar char="-"/>
            </a:pPr>
            <a:endParaRPr lang="en-US" altLang="ko-KR" sz="1000" dirty="0" smtClean="0">
              <a:latin typeface="+mn-ea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Tx/>
              <a:buChar char="-"/>
            </a:pPr>
            <a:endParaRPr lang="en-US" altLang="ko-KR" sz="1000" spc="15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endParaRPr lang="en-US" altLang="ko-KR" sz="1000" dirty="0" smtClean="0">
              <a:latin typeface="+mn-ea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15" dirty="0" smtClean="0">
                <a:latin typeface="Times New Roman"/>
                <a:cs typeface="Times New Roman"/>
              </a:rPr>
              <a:t>상세 설명</a:t>
            </a:r>
            <a:endParaRPr sz="110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 </a:t>
            </a:r>
            <a:r>
              <a:rPr lang="en-US" sz="1000" dirty="0" smtClean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결함이 있는 것으로 판명된 이미지는 필터로 거를 수 있음</a:t>
            </a:r>
            <a:r>
              <a:rPr lang="en-US" altLang="ko-KR" sz="1000" dirty="0" smtClean="0">
                <a:latin typeface="Times New Roman"/>
                <a:cs typeface="Times New Roman"/>
              </a:rPr>
              <a:t>.</a:t>
            </a: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lang="en-US" altLang="ko-KR" sz="1000" dirty="0" smtClean="0">
                <a:latin typeface="Times New Roman"/>
                <a:cs typeface="Times New Roman"/>
              </a:rPr>
              <a:t>-  </a:t>
            </a:r>
            <a:r>
              <a:rPr lang="ko-KR" altLang="en-US" sz="1000" dirty="0" smtClean="0">
                <a:latin typeface="Times New Roman"/>
                <a:cs typeface="Times New Roman"/>
              </a:rPr>
              <a:t>원본 이미지와 결함 이미지를 비교하기 쉽게 </a:t>
            </a:r>
            <a:r>
              <a:rPr lang="en-US" altLang="ko-KR" sz="1000" dirty="0" smtClean="0">
                <a:latin typeface="Times New Roman"/>
                <a:cs typeface="Times New Roman"/>
              </a:rPr>
              <a:t>UI</a:t>
            </a:r>
            <a:r>
              <a:rPr lang="ko-KR" altLang="en-US" sz="1000" dirty="0" smtClean="0">
                <a:latin typeface="Times New Roman"/>
                <a:cs typeface="Times New Roman"/>
              </a:rPr>
              <a:t>를 구성함</a:t>
            </a:r>
            <a:r>
              <a:rPr lang="en-US" altLang="ko-KR" sz="1000" dirty="0" smtClean="0">
                <a:latin typeface="Times New Roman"/>
                <a:cs typeface="Times New Roman"/>
              </a:rPr>
              <a:t>.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711834"/>
            <a:ext cx="2971800" cy="421447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560</TotalTime>
  <Words>1180</Words>
  <Application>Microsoft Office PowerPoint</Application>
  <PresentationFormat>사용자 지정</PresentationFormat>
  <Paragraphs>251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Arial MT</vt:lpstr>
      <vt:lpstr>맑은 고딕</vt:lpstr>
      <vt:lpstr>Arial</vt:lpstr>
      <vt:lpstr>Calibri</vt:lpstr>
      <vt:lpstr>Times New Roman</vt:lpstr>
      <vt:lpstr>Office Theme</vt:lpstr>
      <vt:lpstr>PORTFOLIO</vt:lpstr>
      <vt:lpstr>PowerPoint 프레젠테이션</vt:lpstr>
      <vt:lpstr>PORTFOLIO  CONTENTS</vt:lpstr>
      <vt:lpstr>Smart Factory</vt:lpstr>
      <vt:lpstr>Project 01.</vt:lpstr>
      <vt:lpstr>Project 01.</vt:lpstr>
      <vt:lpstr>Project 01.</vt:lpstr>
      <vt:lpstr>Project 01.</vt:lpstr>
      <vt:lpstr>Project 01.</vt:lpstr>
      <vt:lpstr>Project 01.</vt:lpstr>
      <vt:lpstr>Project 01.</vt:lpstr>
      <vt:lpstr>No Crime</vt:lpstr>
      <vt:lpstr>Project 02.</vt:lpstr>
      <vt:lpstr>Project 02.</vt:lpstr>
      <vt:lpstr>Project 02.</vt:lpstr>
      <vt:lpstr>Project 02.</vt:lpstr>
      <vt:lpstr>Project 02.</vt:lpstr>
      <vt:lpstr>Navigation Robot</vt:lpstr>
      <vt:lpstr>Project 03.</vt:lpstr>
      <vt:lpstr>Project 03.</vt:lpstr>
      <vt:lpstr>Project 03.</vt:lpstr>
      <vt:lpstr>Project 03.</vt:lpstr>
      <vt:lpstr>End of Document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cp:lastModifiedBy>pc</cp:lastModifiedBy>
  <cp:revision>85</cp:revision>
  <cp:lastPrinted>2024-07-31T02:53:44Z</cp:lastPrinted>
  <dcterms:created xsi:type="dcterms:W3CDTF">2024-07-30T05:28:41Z</dcterms:created>
  <dcterms:modified xsi:type="dcterms:W3CDTF">2024-07-31T06:47:21Z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2024-07-11T00:00:00Z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2024-07-30T00:00:00Z</vt:filetime>
  </property>
</Properties>
</file>